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6" r:id="rId2"/>
    <p:sldId id="267" r:id="rId3"/>
  </p:sldIdLst>
  <p:sldSz cx="6858000" cy="9906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62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FFFFF"/>
    <a:srgbClr val="006C60"/>
    <a:srgbClr val="FCC12C"/>
    <a:srgbClr val="22AF93"/>
    <a:srgbClr val="AEEFE2"/>
    <a:srgbClr val="CCFF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04" autoAdjust="0"/>
    <p:restoredTop sz="94585" autoAdjust="0"/>
  </p:normalViewPr>
  <p:slideViewPr>
    <p:cSldViewPr>
      <p:cViewPr>
        <p:scale>
          <a:sx n="91" d="100"/>
          <a:sy n="91" d="100"/>
        </p:scale>
        <p:origin x="1566" y="66"/>
      </p:cViewPr>
      <p:guideLst>
        <p:guide orient="horz" pos="625"/>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8AB23C-0C03-4DE2-869E-651C79217D2B}" type="doc">
      <dgm:prSet loTypeId="urn:microsoft.com/office/officeart/2005/8/layout/process1" loCatId="process" qsTypeId="urn:microsoft.com/office/officeart/2005/8/quickstyle/simple1" qsCatId="simple" csTypeId="urn:microsoft.com/office/officeart/2005/8/colors/accent1_2" csCatId="accent1" phldr="1"/>
      <dgm:spPr/>
    </dgm:pt>
    <dgm:pt modelId="{5D823116-C86A-435E-B63A-57EE4360FC4A}">
      <dgm:prSet phldrT="[テキスト]" custT="1"/>
      <dgm:spPr>
        <a:solidFill>
          <a:schemeClr val="accent1">
            <a:lumMod val="50000"/>
          </a:schemeClr>
        </a:solidFill>
      </dgm:spPr>
      <dgm:t>
        <a:bodyPr/>
        <a:lstStyle/>
        <a:p>
          <a:r>
            <a:rPr kumimoji="1" lang="ja-JP" altLang="en-US" sz="1400" dirty="0">
              <a:latin typeface="Meiryo UI" panose="020B0604030504040204" pitchFamily="50" charset="-128"/>
              <a:ea typeface="Meiryo UI" panose="020B0604030504040204" pitchFamily="50" charset="-128"/>
            </a:rPr>
            <a:t>ご依頼</a:t>
          </a:r>
        </a:p>
      </dgm:t>
    </dgm:pt>
    <dgm:pt modelId="{B68C5711-0DD6-4149-B24D-3220574DAA55}" type="parTrans" cxnId="{8552FF86-B245-4C86-9176-5102E2E3C13F}">
      <dgm:prSet/>
      <dgm:spPr/>
      <dgm:t>
        <a:bodyPr/>
        <a:lstStyle/>
        <a:p>
          <a:endParaRPr kumimoji="1" lang="ja-JP" altLang="en-US" sz="1400">
            <a:latin typeface="Meiryo UI" panose="020B0604030504040204" pitchFamily="50" charset="-128"/>
            <a:ea typeface="Meiryo UI" panose="020B0604030504040204" pitchFamily="50" charset="-128"/>
          </a:endParaRPr>
        </a:p>
      </dgm:t>
    </dgm:pt>
    <dgm:pt modelId="{F19CB84E-0B55-4257-A001-C9E811CD4DE1}" type="sibTrans" cxnId="{8552FF86-B245-4C86-9176-5102E2E3C13F}">
      <dgm:prSet custT="1"/>
      <dgm:spPr>
        <a:solidFill>
          <a:schemeClr val="accent1">
            <a:lumMod val="50000"/>
          </a:schemeClr>
        </a:solidFill>
      </dgm:spPr>
      <dgm:t>
        <a:bodyPr/>
        <a:lstStyle/>
        <a:p>
          <a:endParaRPr kumimoji="1" lang="ja-JP" altLang="en-US" sz="800">
            <a:latin typeface="Meiryo UI" panose="020B0604030504040204" pitchFamily="50" charset="-128"/>
            <a:ea typeface="Meiryo UI" panose="020B0604030504040204" pitchFamily="50" charset="-128"/>
          </a:endParaRPr>
        </a:p>
      </dgm:t>
    </dgm:pt>
    <dgm:pt modelId="{6BED5FF7-E1BE-452A-936F-F8F8AFB98E94}">
      <dgm:prSet phldrT="[テキスト]" custT="1"/>
      <dgm:spPr>
        <a:solidFill>
          <a:schemeClr val="accent1">
            <a:lumMod val="50000"/>
          </a:schemeClr>
        </a:solidFill>
      </dgm:spPr>
      <dgm:t>
        <a:bodyPr/>
        <a:lstStyle/>
        <a:p>
          <a:r>
            <a:rPr kumimoji="1" lang="ja-JP" altLang="en-US" sz="1400" dirty="0">
              <a:latin typeface="Meiryo UI" panose="020B0604030504040204" pitchFamily="50" charset="-128"/>
              <a:ea typeface="Meiryo UI" panose="020B0604030504040204" pitchFamily="50" charset="-128"/>
            </a:rPr>
            <a:t>実施日程の調整</a:t>
          </a:r>
        </a:p>
      </dgm:t>
    </dgm:pt>
    <dgm:pt modelId="{DB1DA47C-70EE-40A6-9990-6F1D0FEB09BC}" type="parTrans" cxnId="{3590A1DB-A8C4-4A37-9AB3-B7C08C9834D8}">
      <dgm:prSet/>
      <dgm:spPr/>
      <dgm:t>
        <a:bodyPr/>
        <a:lstStyle/>
        <a:p>
          <a:endParaRPr kumimoji="1" lang="ja-JP" altLang="en-US" sz="1400">
            <a:latin typeface="Meiryo UI" panose="020B0604030504040204" pitchFamily="50" charset="-128"/>
            <a:ea typeface="Meiryo UI" panose="020B0604030504040204" pitchFamily="50" charset="-128"/>
          </a:endParaRPr>
        </a:p>
      </dgm:t>
    </dgm:pt>
    <dgm:pt modelId="{16CEDE1A-C5E7-4F4E-B5F7-5C667DC2A70B}" type="sibTrans" cxnId="{3590A1DB-A8C4-4A37-9AB3-B7C08C9834D8}">
      <dgm:prSet custT="1"/>
      <dgm:spPr>
        <a:solidFill>
          <a:schemeClr val="accent1">
            <a:lumMod val="50000"/>
          </a:schemeClr>
        </a:solidFill>
      </dgm:spPr>
      <dgm:t>
        <a:bodyPr/>
        <a:lstStyle/>
        <a:p>
          <a:endParaRPr kumimoji="1" lang="ja-JP" altLang="en-US" sz="800">
            <a:latin typeface="Meiryo UI" panose="020B0604030504040204" pitchFamily="50" charset="-128"/>
            <a:ea typeface="Meiryo UI" panose="020B0604030504040204" pitchFamily="50" charset="-128"/>
          </a:endParaRPr>
        </a:p>
      </dgm:t>
    </dgm:pt>
    <dgm:pt modelId="{D6797CF3-F2DF-4955-A336-1BD09E486100}">
      <dgm:prSet phldrT="[テキスト]" custT="1"/>
      <dgm:spPr>
        <a:solidFill>
          <a:schemeClr val="accent1">
            <a:lumMod val="50000"/>
          </a:schemeClr>
        </a:solidFill>
      </dgm:spPr>
      <dgm:t>
        <a:bodyPr/>
        <a:lstStyle/>
        <a:p>
          <a:r>
            <a:rPr kumimoji="1" lang="ja-JP" altLang="en-US" sz="1400" dirty="0">
              <a:latin typeface="Meiryo UI" panose="020B0604030504040204" pitchFamily="50" charset="-128"/>
              <a:ea typeface="Meiryo UI" panose="020B0604030504040204" pitchFamily="50" charset="-128"/>
            </a:rPr>
            <a:t>研修実施</a:t>
          </a:r>
        </a:p>
      </dgm:t>
    </dgm:pt>
    <dgm:pt modelId="{126D82E1-18D7-4EC4-B922-5149FEDB1781}" type="parTrans" cxnId="{0C533C44-E3F9-444B-BEA2-B9D0FA379106}">
      <dgm:prSet/>
      <dgm:spPr/>
      <dgm:t>
        <a:bodyPr/>
        <a:lstStyle/>
        <a:p>
          <a:endParaRPr kumimoji="1" lang="ja-JP" altLang="en-US" sz="1400">
            <a:latin typeface="Meiryo UI" panose="020B0604030504040204" pitchFamily="50" charset="-128"/>
            <a:ea typeface="Meiryo UI" panose="020B0604030504040204" pitchFamily="50" charset="-128"/>
          </a:endParaRPr>
        </a:p>
      </dgm:t>
    </dgm:pt>
    <dgm:pt modelId="{8E606FD6-C210-4A5A-97B0-45C8D2F4E687}" type="sibTrans" cxnId="{0C533C44-E3F9-444B-BEA2-B9D0FA379106}">
      <dgm:prSet/>
      <dgm:spPr/>
      <dgm:t>
        <a:bodyPr/>
        <a:lstStyle/>
        <a:p>
          <a:endParaRPr kumimoji="1" lang="ja-JP" altLang="en-US" sz="1400">
            <a:latin typeface="Meiryo UI" panose="020B0604030504040204" pitchFamily="50" charset="-128"/>
            <a:ea typeface="Meiryo UI" panose="020B0604030504040204" pitchFamily="50" charset="-128"/>
          </a:endParaRPr>
        </a:p>
      </dgm:t>
    </dgm:pt>
    <dgm:pt modelId="{D9E48B29-6135-4553-BA5E-DDF9E970C896}" type="pres">
      <dgm:prSet presAssocID="{798AB23C-0C03-4DE2-869E-651C79217D2B}" presName="Name0" presStyleCnt="0">
        <dgm:presLayoutVars>
          <dgm:dir/>
          <dgm:resizeHandles val="exact"/>
        </dgm:presLayoutVars>
      </dgm:prSet>
      <dgm:spPr/>
    </dgm:pt>
    <dgm:pt modelId="{67F65287-CBDD-4264-8777-98DB9B82FFAB}" type="pres">
      <dgm:prSet presAssocID="{5D823116-C86A-435E-B63A-57EE4360FC4A}" presName="node" presStyleLbl="node1" presStyleIdx="0" presStyleCnt="3">
        <dgm:presLayoutVars>
          <dgm:bulletEnabled val="1"/>
        </dgm:presLayoutVars>
      </dgm:prSet>
      <dgm:spPr/>
    </dgm:pt>
    <dgm:pt modelId="{58739945-1563-4015-ADAD-BC7AED5E8A1C}" type="pres">
      <dgm:prSet presAssocID="{F19CB84E-0B55-4257-A001-C9E811CD4DE1}" presName="sibTrans" presStyleLbl="sibTrans2D1" presStyleIdx="0" presStyleCnt="2"/>
      <dgm:spPr/>
    </dgm:pt>
    <dgm:pt modelId="{7C53FF0B-5F2F-464B-9C33-A650F1696299}" type="pres">
      <dgm:prSet presAssocID="{F19CB84E-0B55-4257-A001-C9E811CD4DE1}" presName="connectorText" presStyleLbl="sibTrans2D1" presStyleIdx="0" presStyleCnt="2"/>
      <dgm:spPr/>
    </dgm:pt>
    <dgm:pt modelId="{E9FB7758-76BF-4CA5-9AF3-4D6FF9F46C3E}" type="pres">
      <dgm:prSet presAssocID="{6BED5FF7-E1BE-452A-936F-F8F8AFB98E94}" presName="node" presStyleLbl="node1" presStyleIdx="1" presStyleCnt="3">
        <dgm:presLayoutVars>
          <dgm:bulletEnabled val="1"/>
        </dgm:presLayoutVars>
      </dgm:prSet>
      <dgm:spPr/>
    </dgm:pt>
    <dgm:pt modelId="{5BB08C40-7D1D-4256-8563-CE5916AD6772}" type="pres">
      <dgm:prSet presAssocID="{16CEDE1A-C5E7-4F4E-B5F7-5C667DC2A70B}" presName="sibTrans" presStyleLbl="sibTrans2D1" presStyleIdx="1" presStyleCnt="2"/>
      <dgm:spPr/>
    </dgm:pt>
    <dgm:pt modelId="{619B98C2-D03F-423A-A6E3-B029B3A60D03}" type="pres">
      <dgm:prSet presAssocID="{16CEDE1A-C5E7-4F4E-B5F7-5C667DC2A70B}" presName="connectorText" presStyleLbl="sibTrans2D1" presStyleIdx="1" presStyleCnt="2"/>
      <dgm:spPr/>
    </dgm:pt>
    <dgm:pt modelId="{4C36ACB0-136A-4AD1-86CB-BE65DECE96F2}" type="pres">
      <dgm:prSet presAssocID="{D6797CF3-F2DF-4955-A336-1BD09E486100}" presName="node" presStyleLbl="node1" presStyleIdx="2" presStyleCnt="3">
        <dgm:presLayoutVars>
          <dgm:bulletEnabled val="1"/>
        </dgm:presLayoutVars>
      </dgm:prSet>
      <dgm:spPr/>
    </dgm:pt>
  </dgm:ptLst>
  <dgm:cxnLst>
    <dgm:cxn modelId="{6182C624-E247-42C3-B2B7-5BAF90D28CBB}" type="presOf" srcId="{D6797CF3-F2DF-4955-A336-1BD09E486100}" destId="{4C36ACB0-136A-4AD1-86CB-BE65DECE96F2}" srcOrd="0" destOrd="0" presId="urn:microsoft.com/office/officeart/2005/8/layout/process1"/>
    <dgm:cxn modelId="{0C533C44-E3F9-444B-BEA2-B9D0FA379106}" srcId="{798AB23C-0C03-4DE2-869E-651C79217D2B}" destId="{D6797CF3-F2DF-4955-A336-1BD09E486100}" srcOrd="2" destOrd="0" parTransId="{126D82E1-18D7-4EC4-B922-5149FEDB1781}" sibTransId="{8E606FD6-C210-4A5A-97B0-45C8D2F4E687}"/>
    <dgm:cxn modelId="{E86D5646-92D3-437D-8335-BB64F0324125}" type="presOf" srcId="{798AB23C-0C03-4DE2-869E-651C79217D2B}" destId="{D9E48B29-6135-4553-BA5E-DDF9E970C896}" srcOrd="0" destOrd="0" presId="urn:microsoft.com/office/officeart/2005/8/layout/process1"/>
    <dgm:cxn modelId="{8552FF86-B245-4C86-9176-5102E2E3C13F}" srcId="{798AB23C-0C03-4DE2-869E-651C79217D2B}" destId="{5D823116-C86A-435E-B63A-57EE4360FC4A}" srcOrd="0" destOrd="0" parTransId="{B68C5711-0DD6-4149-B24D-3220574DAA55}" sibTransId="{F19CB84E-0B55-4257-A001-C9E811CD4DE1}"/>
    <dgm:cxn modelId="{B06E65B4-70CC-4776-AA11-0E275CB0E68D}" type="presOf" srcId="{16CEDE1A-C5E7-4F4E-B5F7-5C667DC2A70B}" destId="{619B98C2-D03F-423A-A6E3-B029B3A60D03}" srcOrd="1" destOrd="0" presId="urn:microsoft.com/office/officeart/2005/8/layout/process1"/>
    <dgm:cxn modelId="{CC107DC0-57A5-4C26-B73D-539EB992BD47}" type="presOf" srcId="{F19CB84E-0B55-4257-A001-C9E811CD4DE1}" destId="{58739945-1563-4015-ADAD-BC7AED5E8A1C}" srcOrd="0" destOrd="0" presId="urn:microsoft.com/office/officeart/2005/8/layout/process1"/>
    <dgm:cxn modelId="{3590A1DB-A8C4-4A37-9AB3-B7C08C9834D8}" srcId="{798AB23C-0C03-4DE2-869E-651C79217D2B}" destId="{6BED5FF7-E1BE-452A-936F-F8F8AFB98E94}" srcOrd="1" destOrd="0" parTransId="{DB1DA47C-70EE-40A6-9990-6F1D0FEB09BC}" sibTransId="{16CEDE1A-C5E7-4F4E-B5F7-5C667DC2A70B}"/>
    <dgm:cxn modelId="{37AEF2EE-E083-4E71-817D-777C3168A065}" type="presOf" srcId="{F19CB84E-0B55-4257-A001-C9E811CD4DE1}" destId="{7C53FF0B-5F2F-464B-9C33-A650F1696299}" srcOrd="1" destOrd="0" presId="urn:microsoft.com/office/officeart/2005/8/layout/process1"/>
    <dgm:cxn modelId="{310C84F1-AF1C-429E-BADD-427D0CBCCD19}" type="presOf" srcId="{16CEDE1A-C5E7-4F4E-B5F7-5C667DC2A70B}" destId="{5BB08C40-7D1D-4256-8563-CE5916AD6772}" srcOrd="0" destOrd="0" presId="urn:microsoft.com/office/officeart/2005/8/layout/process1"/>
    <dgm:cxn modelId="{59375AF8-FACC-4C6F-9107-C38700219477}" type="presOf" srcId="{6BED5FF7-E1BE-452A-936F-F8F8AFB98E94}" destId="{E9FB7758-76BF-4CA5-9AF3-4D6FF9F46C3E}" srcOrd="0" destOrd="0" presId="urn:microsoft.com/office/officeart/2005/8/layout/process1"/>
    <dgm:cxn modelId="{D3F67FFB-C7CB-4A81-B03F-2E9BE2CCCD3E}" type="presOf" srcId="{5D823116-C86A-435E-B63A-57EE4360FC4A}" destId="{67F65287-CBDD-4264-8777-98DB9B82FFAB}" srcOrd="0" destOrd="0" presId="urn:microsoft.com/office/officeart/2005/8/layout/process1"/>
    <dgm:cxn modelId="{A239C078-FA71-4FED-9C43-1A290B0658F8}" type="presParOf" srcId="{D9E48B29-6135-4553-BA5E-DDF9E970C896}" destId="{67F65287-CBDD-4264-8777-98DB9B82FFAB}" srcOrd="0" destOrd="0" presId="urn:microsoft.com/office/officeart/2005/8/layout/process1"/>
    <dgm:cxn modelId="{A740D802-9E93-45AE-B10A-DC044E96455E}" type="presParOf" srcId="{D9E48B29-6135-4553-BA5E-DDF9E970C896}" destId="{58739945-1563-4015-ADAD-BC7AED5E8A1C}" srcOrd="1" destOrd="0" presId="urn:microsoft.com/office/officeart/2005/8/layout/process1"/>
    <dgm:cxn modelId="{F8A223CD-D857-47A9-B02D-942AC412ECF2}" type="presParOf" srcId="{58739945-1563-4015-ADAD-BC7AED5E8A1C}" destId="{7C53FF0B-5F2F-464B-9C33-A650F1696299}" srcOrd="0" destOrd="0" presId="urn:microsoft.com/office/officeart/2005/8/layout/process1"/>
    <dgm:cxn modelId="{DE8432A6-2421-4E82-8822-E18B32CA0BA5}" type="presParOf" srcId="{D9E48B29-6135-4553-BA5E-DDF9E970C896}" destId="{E9FB7758-76BF-4CA5-9AF3-4D6FF9F46C3E}" srcOrd="2" destOrd="0" presId="urn:microsoft.com/office/officeart/2005/8/layout/process1"/>
    <dgm:cxn modelId="{13F333C5-DF89-49BC-8E62-3D83B8BEF9B1}" type="presParOf" srcId="{D9E48B29-6135-4553-BA5E-DDF9E970C896}" destId="{5BB08C40-7D1D-4256-8563-CE5916AD6772}" srcOrd="3" destOrd="0" presId="urn:microsoft.com/office/officeart/2005/8/layout/process1"/>
    <dgm:cxn modelId="{6D38998B-F980-4EF6-93B3-491823080E71}" type="presParOf" srcId="{5BB08C40-7D1D-4256-8563-CE5916AD6772}" destId="{619B98C2-D03F-423A-A6E3-B029B3A60D03}" srcOrd="0" destOrd="0" presId="urn:microsoft.com/office/officeart/2005/8/layout/process1"/>
    <dgm:cxn modelId="{95C97E21-17ED-4E7D-9E02-C128B74F253E}" type="presParOf" srcId="{D9E48B29-6135-4553-BA5E-DDF9E970C896}" destId="{4C36ACB0-136A-4AD1-86CB-BE65DECE96F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65287-CBDD-4264-8777-98DB9B82FFAB}">
      <dsp:nvSpPr>
        <dsp:cNvPr id="0" name=""/>
        <dsp:cNvSpPr/>
      </dsp:nvSpPr>
      <dsp:spPr>
        <a:xfrm>
          <a:off x="4744" y="0"/>
          <a:ext cx="1418190" cy="49923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Meiryo UI" panose="020B0604030504040204" pitchFamily="50" charset="-128"/>
              <a:ea typeface="Meiryo UI" panose="020B0604030504040204" pitchFamily="50" charset="-128"/>
            </a:rPr>
            <a:t>ご依頼</a:t>
          </a:r>
        </a:p>
      </dsp:txBody>
      <dsp:txXfrm>
        <a:off x="19366" y="14622"/>
        <a:ext cx="1388946" cy="469994"/>
      </dsp:txXfrm>
    </dsp:sp>
    <dsp:sp modelId="{58739945-1563-4015-ADAD-BC7AED5E8A1C}">
      <dsp:nvSpPr>
        <dsp:cNvPr id="0" name=""/>
        <dsp:cNvSpPr/>
      </dsp:nvSpPr>
      <dsp:spPr>
        <a:xfrm>
          <a:off x="1564753" y="73763"/>
          <a:ext cx="300656" cy="351711"/>
        </a:xfrm>
        <a:prstGeom prs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kumimoji="1" lang="ja-JP" altLang="en-US" sz="800" kern="1200">
            <a:latin typeface="Meiryo UI" panose="020B0604030504040204" pitchFamily="50" charset="-128"/>
            <a:ea typeface="Meiryo UI" panose="020B0604030504040204" pitchFamily="50" charset="-128"/>
          </a:endParaRPr>
        </a:p>
      </dsp:txBody>
      <dsp:txXfrm>
        <a:off x="1564753" y="144105"/>
        <a:ext cx="210459" cy="211027"/>
      </dsp:txXfrm>
    </dsp:sp>
    <dsp:sp modelId="{E9FB7758-76BF-4CA5-9AF3-4D6FF9F46C3E}">
      <dsp:nvSpPr>
        <dsp:cNvPr id="0" name=""/>
        <dsp:cNvSpPr/>
      </dsp:nvSpPr>
      <dsp:spPr>
        <a:xfrm>
          <a:off x="1990210" y="0"/>
          <a:ext cx="1418190" cy="49923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Meiryo UI" panose="020B0604030504040204" pitchFamily="50" charset="-128"/>
              <a:ea typeface="Meiryo UI" panose="020B0604030504040204" pitchFamily="50" charset="-128"/>
            </a:rPr>
            <a:t>実施日程の調整</a:t>
          </a:r>
        </a:p>
      </dsp:txBody>
      <dsp:txXfrm>
        <a:off x="2004832" y="14622"/>
        <a:ext cx="1388946" cy="469994"/>
      </dsp:txXfrm>
    </dsp:sp>
    <dsp:sp modelId="{5BB08C40-7D1D-4256-8563-CE5916AD6772}">
      <dsp:nvSpPr>
        <dsp:cNvPr id="0" name=""/>
        <dsp:cNvSpPr/>
      </dsp:nvSpPr>
      <dsp:spPr>
        <a:xfrm>
          <a:off x="3550220" y="73763"/>
          <a:ext cx="300656" cy="351711"/>
        </a:xfrm>
        <a:prstGeom prs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kumimoji="1" lang="ja-JP" altLang="en-US" sz="800" kern="1200">
            <a:latin typeface="Meiryo UI" panose="020B0604030504040204" pitchFamily="50" charset="-128"/>
            <a:ea typeface="Meiryo UI" panose="020B0604030504040204" pitchFamily="50" charset="-128"/>
          </a:endParaRPr>
        </a:p>
      </dsp:txBody>
      <dsp:txXfrm>
        <a:off x="3550220" y="144105"/>
        <a:ext cx="210459" cy="211027"/>
      </dsp:txXfrm>
    </dsp:sp>
    <dsp:sp modelId="{4C36ACB0-136A-4AD1-86CB-BE65DECE96F2}">
      <dsp:nvSpPr>
        <dsp:cNvPr id="0" name=""/>
        <dsp:cNvSpPr/>
      </dsp:nvSpPr>
      <dsp:spPr>
        <a:xfrm>
          <a:off x="3975677" y="0"/>
          <a:ext cx="1418190" cy="499238"/>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Meiryo UI" panose="020B0604030504040204" pitchFamily="50" charset="-128"/>
              <a:ea typeface="Meiryo UI" panose="020B0604030504040204" pitchFamily="50" charset="-128"/>
            </a:rPr>
            <a:t>研修実施</a:t>
          </a:r>
        </a:p>
      </dsp:txBody>
      <dsp:txXfrm>
        <a:off x="3990299" y="14622"/>
        <a:ext cx="1388946" cy="4699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7292860-82F6-4977-8E86-C8496A8BD066}"/>
              </a:ext>
            </a:extLst>
          </p:cNvPr>
          <p:cNvSpPr>
            <a:spLocks noGrp="1"/>
          </p:cNvSpPr>
          <p:nvPr>
            <p:ph type="hdr" sz="quarter"/>
          </p:nvPr>
        </p:nvSpPr>
        <p:spPr>
          <a:xfrm>
            <a:off x="1" y="1"/>
            <a:ext cx="2950375" cy="497047"/>
          </a:xfrm>
          <a:prstGeom prst="rect">
            <a:avLst/>
          </a:prstGeom>
        </p:spPr>
        <p:txBody>
          <a:bodyPr vert="horz" lIns="92199" tIns="46099" rIns="92199" bIns="46099"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FB418ECB-2B0E-4D5C-A838-50082BAE4B15}"/>
              </a:ext>
            </a:extLst>
          </p:cNvPr>
          <p:cNvSpPr>
            <a:spLocks noGrp="1"/>
          </p:cNvSpPr>
          <p:nvPr>
            <p:ph type="dt" idx="1"/>
          </p:nvPr>
        </p:nvSpPr>
        <p:spPr>
          <a:xfrm>
            <a:off x="3855221" y="1"/>
            <a:ext cx="2950374" cy="497047"/>
          </a:xfrm>
          <a:prstGeom prst="rect">
            <a:avLst/>
          </a:prstGeom>
        </p:spPr>
        <p:txBody>
          <a:bodyPr vert="horz" lIns="92199" tIns="46099" rIns="92199" bIns="46099" rtlCol="0"/>
          <a:lstStyle>
            <a:lvl1pPr algn="r" eaLnBrk="1" hangingPunct="1">
              <a:defRPr sz="1200">
                <a:latin typeface="Arial" charset="0"/>
                <a:ea typeface="ＭＳ Ｐゴシック" charset="-128"/>
              </a:defRPr>
            </a:lvl1pPr>
          </a:lstStyle>
          <a:p>
            <a:pPr>
              <a:defRPr/>
            </a:pPr>
            <a:fld id="{0D7B93D2-C328-4878-AA0C-1CEB9A132E3E}" type="datetimeFigureOut">
              <a:rPr lang="ja-JP" altLang="en-US"/>
              <a:pPr>
                <a:defRPr/>
              </a:pPr>
              <a:t>2025/1/16</a:t>
            </a:fld>
            <a:endParaRPr lang="ja-JP" altLang="en-US"/>
          </a:p>
        </p:txBody>
      </p:sp>
      <p:sp>
        <p:nvSpPr>
          <p:cNvPr id="4" name="スライド イメージ プレースホルダー 3">
            <a:extLst>
              <a:ext uri="{FF2B5EF4-FFF2-40B4-BE49-F238E27FC236}">
                <a16:creationId xmlns:a16="http://schemas.microsoft.com/office/drawing/2014/main" id="{B72F42F9-24BF-4D26-8D8E-4DEA5EC2771F}"/>
              </a:ext>
            </a:extLst>
          </p:cNvPr>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199" tIns="46099" rIns="92199" bIns="46099"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E7ACCE26-C530-43C2-8581-A28592D1FAAE}"/>
              </a:ext>
            </a:extLst>
          </p:cNvPr>
          <p:cNvSpPr>
            <a:spLocks noGrp="1"/>
          </p:cNvSpPr>
          <p:nvPr>
            <p:ph type="body" sz="quarter" idx="3"/>
          </p:nvPr>
        </p:nvSpPr>
        <p:spPr>
          <a:xfrm>
            <a:off x="680239" y="4721146"/>
            <a:ext cx="5446723" cy="4473422"/>
          </a:xfrm>
          <a:prstGeom prst="rect">
            <a:avLst/>
          </a:prstGeom>
        </p:spPr>
        <p:txBody>
          <a:bodyPr vert="horz" lIns="92199" tIns="46099" rIns="92199" bIns="4609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2101886C-4370-4FC4-85A9-C302D81DC426}"/>
              </a:ext>
            </a:extLst>
          </p:cNvPr>
          <p:cNvSpPr>
            <a:spLocks noGrp="1"/>
          </p:cNvSpPr>
          <p:nvPr>
            <p:ph type="ftr" sz="quarter" idx="4"/>
          </p:nvPr>
        </p:nvSpPr>
        <p:spPr>
          <a:xfrm>
            <a:off x="1" y="9440693"/>
            <a:ext cx="2950375" cy="497046"/>
          </a:xfrm>
          <a:prstGeom prst="rect">
            <a:avLst/>
          </a:prstGeom>
        </p:spPr>
        <p:txBody>
          <a:bodyPr vert="horz" lIns="92199" tIns="46099" rIns="92199" bIns="46099"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E86AE76-4F18-42BA-BE2D-FC4BBDF01D56}"/>
              </a:ext>
            </a:extLst>
          </p:cNvPr>
          <p:cNvSpPr>
            <a:spLocks noGrp="1"/>
          </p:cNvSpPr>
          <p:nvPr>
            <p:ph type="sldNum" sz="quarter" idx="5"/>
          </p:nvPr>
        </p:nvSpPr>
        <p:spPr>
          <a:xfrm>
            <a:off x="3855221" y="9440693"/>
            <a:ext cx="2950374" cy="497046"/>
          </a:xfrm>
          <a:prstGeom prst="rect">
            <a:avLst/>
          </a:prstGeom>
        </p:spPr>
        <p:txBody>
          <a:bodyPr vert="horz" wrap="square" lIns="92199" tIns="46099" rIns="92199" bIns="46099" numCol="1" anchor="b" anchorCtr="0" compatLnSpc="1">
            <a:prstTxWarp prst="textNoShape">
              <a:avLst/>
            </a:prstTxWarp>
          </a:bodyPr>
          <a:lstStyle>
            <a:lvl1pPr algn="r" eaLnBrk="1" hangingPunct="1">
              <a:defRPr sz="1200"/>
            </a:lvl1pPr>
          </a:lstStyle>
          <a:p>
            <a:fld id="{9F12AFF0-3507-4837-B331-86E0296FF35A}"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33D10A05-6DB5-4C16-95CC-7DAB1374905A}"/>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4EF83512-2E56-4C01-AA5B-84B4A3C6CB91}"/>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681CD0A6-D004-48A8-96B3-63180499E1EF}"/>
              </a:ext>
            </a:extLst>
          </p:cNvPr>
          <p:cNvSpPr>
            <a:spLocks noGrp="1" noChangeArrowheads="1"/>
          </p:cNvSpPr>
          <p:nvPr>
            <p:ph type="sldNum" sz="quarter" idx="12"/>
          </p:nvPr>
        </p:nvSpPr>
        <p:spPr>
          <a:ln/>
        </p:spPr>
        <p:txBody>
          <a:bodyPr/>
          <a:lstStyle>
            <a:lvl1pPr>
              <a:defRPr/>
            </a:lvl1pPr>
          </a:lstStyle>
          <a:p>
            <a:fld id="{3F7A9AFE-ABD1-412F-87FC-93AEF18D849D}" type="slidenum">
              <a:rPr lang="en-US" altLang="ja-JP"/>
              <a:pPr/>
              <a:t>‹#›</a:t>
            </a:fld>
            <a:endParaRPr lang="en-US" altLang="ja-JP" dirty="0"/>
          </a:p>
        </p:txBody>
      </p:sp>
    </p:spTree>
    <p:extLst>
      <p:ext uri="{BB962C8B-B14F-4D97-AF65-F5344CB8AC3E}">
        <p14:creationId xmlns:p14="http://schemas.microsoft.com/office/powerpoint/2010/main" val="56409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EEFD3CA-A5FE-4895-B29B-87A9F668EAD0}"/>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E91B11A8-91D2-4B15-B434-A58F40EFC6BF}"/>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C37C2D20-202B-4C6D-B14E-EFFA2D560ACB}"/>
              </a:ext>
            </a:extLst>
          </p:cNvPr>
          <p:cNvSpPr>
            <a:spLocks noGrp="1" noChangeArrowheads="1"/>
          </p:cNvSpPr>
          <p:nvPr>
            <p:ph type="sldNum" sz="quarter" idx="12"/>
          </p:nvPr>
        </p:nvSpPr>
        <p:spPr>
          <a:ln/>
        </p:spPr>
        <p:txBody>
          <a:bodyPr/>
          <a:lstStyle>
            <a:lvl1pPr>
              <a:defRPr/>
            </a:lvl1pPr>
          </a:lstStyle>
          <a:p>
            <a:fld id="{DEADD8E6-C51C-412A-A9F2-4FD55C04FF20}" type="slidenum">
              <a:rPr lang="en-US" altLang="ja-JP"/>
              <a:pPr/>
              <a:t>‹#›</a:t>
            </a:fld>
            <a:endParaRPr lang="en-US" altLang="ja-JP" dirty="0"/>
          </a:p>
        </p:txBody>
      </p:sp>
    </p:spTree>
    <p:extLst>
      <p:ext uri="{BB962C8B-B14F-4D97-AF65-F5344CB8AC3E}">
        <p14:creationId xmlns:p14="http://schemas.microsoft.com/office/powerpoint/2010/main" val="186026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A57068C-613F-47C4-8471-0D5216C7921F}"/>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395AA566-30EF-4E70-B965-8E330EBE2742}"/>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56BB0A6B-6C9C-4107-A169-DB15ABF2E24A}"/>
              </a:ext>
            </a:extLst>
          </p:cNvPr>
          <p:cNvSpPr>
            <a:spLocks noGrp="1" noChangeArrowheads="1"/>
          </p:cNvSpPr>
          <p:nvPr>
            <p:ph type="sldNum" sz="quarter" idx="12"/>
          </p:nvPr>
        </p:nvSpPr>
        <p:spPr>
          <a:ln/>
        </p:spPr>
        <p:txBody>
          <a:bodyPr/>
          <a:lstStyle>
            <a:lvl1pPr>
              <a:defRPr/>
            </a:lvl1pPr>
          </a:lstStyle>
          <a:p>
            <a:fld id="{53A93211-B382-45C7-8EA9-A09C70AE7ABE}" type="slidenum">
              <a:rPr lang="en-US" altLang="ja-JP"/>
              <a:pPr/>
              <a:t>‹#›</a:t>
            </a:fld>
            <a:endParaRPr lang="en-US" altLang="ja-JP" dirty="0"/>
          </a:p>
        </p:txBody>
      </p:sp>
    </p:spTree>
    <p:extLst>
      <p:ext uri="{BB962C8B-B14F-4D97-AF65-F5344CB8AC3E}">
        <p14:creationId xmlns:p14="http://schemas.microsoft.com/office/powerpoint/2010/main" val="1194257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E4DDAD-8369-4D3C-951C-1DE4BEADC358}"/>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BE1DBC87-15A6-430E-B14F-5A05AE991D5A}"/>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E6160E8A-E70B-4756-8811-AE5181DDEA2B}"/>
              </a:ext>
            </a:extLst>
          </p:cNvPr>
          <p:cNvSpPr>
            <a:spLocks noGrp="1" noChangeArrowheads="1"/>
          </p:cNvSpPr>
          <p:nvPr>
            <p:ph type="sldNum" sz="quarter" idx="12"/>
          </p:nvPr>
        </p:nvSpPr>
        <p:spPr>
          <a:ln/>
        </p:spPr>
        <p:txBody>
          <a:bodyPr/>
          <a:lstStyle>
            <a:lvl1pPr>
              <a:defRPr/>
            </a:lvl1pPr>
          </a:lstStyle>
          <a:p>
            <a:fld id="{5C034E20-0E21-45B8-B081-8DDAF06A6465}" type="slidenum">
              <a:rPr lang="en-US" altLang="ja-JP"/>
              <a:pPr/>
              <a:t>‹#›</a:t>
            </a:fld>
            <a:endParaRPr lang="en-US" altLang="ja-JP" dirty="0"/>
          </a:p>
        </p:txBody>
      </p:sp>
    </p:spTree>
    <p:extLst>
      <p:ext uri="{BB962C8B-B14F-4D97-AF65-F5344CB8AC3E}">
        <p14:creationId xmlns:p14="http://schemas.microsoft.com/office/powerpoint/2010/main" val="256191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D260214F-E0A3-49E7-84F9-C73293DD8F40}"/>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426368A6-3BF5-4622-91DE-76361100F979}"/>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B281405D-3902-444B-AA34-4634E90D67B1}"/>
              </a:ext>
            </a:extLst>
          </p:cNvPr>
          <p:cNvSpPr>
            <a:spLocks noGrp="1" noChangeArrowheads="1"/>
          </p:cNvSpPr>
          <p:nvPr>
            <p:ph type="sldNum" sz="quarter" idx="12"/>
          </p:nvPr>
        </p:nvSpPr>
        <p:spPr>
          <a:ln/>
        </p:spPr>
        <p:txBody>
          <a:bodyPr/>
          <a:lstStyle>
            <a:lvl1pPr>
              <a:defRPr/>
            </a:lvl1pPr>
          </a:lstStyle>
          <a:p>
            <a:fld id="{A3AA58F7-C6E2-4626-8914-8A0B9B9089FB}" type="slidenum">
              <a:rPr lang="en-US" altLang="ja-JP"/>
              <a:pPr/>
              <a:t>‹#›</a:t>
            </a:fld>
            <a:endParaRPr lang="en-US" altLang="ja-JP" dirty="0"/>
          </a:p>
        </p:txBody>
      </p:sp>
    </p:spTree>
    <p:extLst>
      <p:ext uri="{BB962C8B-B14F-4D97-AF65-F5344CB8AC3E}">
        <p14:creationId xmlns:p14="http://schemas.microsoft.com/office/powerpoint/2010/main" val="424202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A7CFCDF-5DAF-4228-B351-0FEC2493B06B}"/>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8534A190-CB1C-49F8-9E9E-E825A76D3789}"/>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B70D5E5B-F8C1-44F2-8443-652D30884BD0}"/>
              </a:ext>
            </a:extLst>
          </p:cNvPr>
          <p:cNvSpPr>
            <a:spLocks noGrp="1" noChangeArrowheads="1"/>
          </p:cNvSpPr>
          <p:nvPr>
            <p:ph type="sldNum" sz="quarter" idx="12"/>
          </p:nvPr>
        </p:nvSpPr>
        <p:spPr>
          <a:ln/>
        </p:spPr>
        <p:txBody>
          <a:bodyPr/>
          <a:lstStyle>
            <a:lvl1pPr>
              <a:defRPr/>
            </a:lvl1pPr>
          </a:lstStyle>
          <a:p>
            <a:fld id="{5E901FAE-37A8-407B-B7A9-360DB94E1744}" type="slidenum">
              <a:rPr lang="en-US" altLang="ja-JP"/>
              <a:pPr/>
              <a:t>‹#›</a:t>
            </a:fld>
            <a:endParaRPr lang="en-US" altLang="ja-JP" dirty="0"/>
          </a:p>
        </p:txBody>
      </p:sp>
    </p:spTree>
    <p:extLst>
      <p:ext uri="{BB962C8B-B14F-4D97-AF65-F5344CB8AC3E}">
        <p14:creationId xmlns:p14="http://schemas.microsoft.com/office/powerpoint/2010/main" val="132628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12E93335-8BD5-4A14-8F13-D6788C2E680D}"/>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a:extLst>
              <a:ext uri="{FF2B5EF4-FFF2-40B4-BE49-F238E27FC236}">
                <a16:creationId xmlns:a16="http://schemas.microsoft.com/office/drawing/2014/main" id="{5C3BA355-2C00-4B08-A687-6A065B36715E}"/>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a:extLst>
              <a:ext uri="{FF2B5EF4-FFF2-40B4-BE49-F238E27FC236}">
                <a16:creationId xmlns:a16="http://schemas.microsoft.com/office/drawing/2014/main" id="{345152F7-7C97-4870-B148-78A421F24785}"/>
              </a:ext>
            </a:extLst>
          </p:cNvPr>
          <p:cNvSpPr>
            <a:spLocks noGrp="1" noChangeArrowheads="1"/>
          </p:cNvSpPr>
          <p:nvPr>
            <p:ph type="sldNum" sz="quarter" idx="12"/>
          </p:nvPr>
        </p:nvSpPr>
        <p:spPr>
          <a:ln/>
        </p:spPr>
        <p:txBody>
          <a:bodyPr/>
          <a:lstStyle>
            <a:lvl1pPr>
              <a:defRPr/>
            </a:lvl1pPr>
          </a:lstStyle>
          <a:p>
            <a:fld id="{9C0C73CF-8B79-48CD-B16F-05370BA5CE9D}" type="slidenum">
              <a:rPr lang="en-US" altLang="ja-JP"/>
              <a:pPr/>
              <a:t>‹#›</a:t>
            </a:fld>
            <a:endParaRPr lang="en-US" altLang="ja-JP" dirty="0"/>
          </a:p>
        </p:txBody>
      </p:sp>
    </p:spTree>
    <p:extLst>
      <p:ext uri="{BB962C8B-B14F-4D97-AF65-F5344CB8AC3E}">
        <p14:creationId xmlns:p14="http://schemas.microsoft.com/office/powerpoint/2010/main" val="170795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64E16428-93F4-4266-821F-9B243597ECBF}"/>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a:extLst>
              <a:ext uri="{FF2B5EF4-FFF2-40B4-BE49-F238E27FC236}">
                <a16:creationId xmlns:a16="http://schemas.microsoft.com/office/drawing/2014/main" id="{FDEB8347-0522-4FAB-A982-D720C8BED836}"/>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a:extLst>
              <a:ext uri="{FF2B5EF4-FFF2-40B4-BE49-F238E27FC236}">
                <a16:creationId xmlns:a16="http://schemas.microsoft.com/office/drawing/2014/main" id="{98BBE9C5-4807-4745-B13B-A589086F1BE1}"/>
              </a:ext>
            </a:extLst>
          </p:cNvPr>
          <p:cNvSpPr>
            <a:spLocks noGrp="1" noChangeArrowheads="1"/>
          </p:cNvSpPr>
          <p:nvPr>
            <p:ph type="sldNum" sz="quarter" idx="12"/>
          </p:nvPr>
        </p:nvSpPr>
        <p:spPr>
          <a:ln/>
        </p:spPr>
        <p:txBody>
          <a:bodyPr/>
          <a:lstStyle>
            <a:lvl1pPr>
              <a:defRPr/>
            </a:lvl1pPr>
          </a:lstStyle>
          <a:p>
            <a:fld id="{F6F7B068-7026-424E-A3F7-28AAB9E83604}" type="slidenum">
              <a:rPr lang="en-US" altLang="ja-JP"/>
              <a:pPr/>
              <a:t>‹#›</a:t>
            </a:fld>
            <a:endParaRPr lang="en-US" altLang="ja-JP" dirty="0"/>
          </a:p>
        </p:txBody>
      </p:sp>
    </p:spTree>
    <p:extLst>
      <p:ext uri="{BB962C8B-B14F-4D97-AF65-F5344CB8AC3E}">
        <p14:creationId xmlns:p14="http://schemas.microsoft.com/office/powerpoint/2010/main" val="281745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D7C918-A4B2-4E78-A6A3-F4268B102B34}"/>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a:extLst>
              <a:ext uri="{FF2B5EF4-FFF2-40B4-BE49-F238E27FC236}">
                <a16:creationId xmlns:a16="http://schemas.microsoft.com/office/drawing/2014/main" id="{9488931C-E5E1-4F5D-8DC6-A26D04DF7E89}"/>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a:extLst>
              <a:ext uri="{FF2B5EF4-FFF2-40B4-BE49-F238E27FC236}">
                <a16:creationId xmlns:a16="http://schemas.microsoft.com/office/drawing/2014/main" id="{97CD6B4C-00F2-41B0-86F2-7DBBE22BFA52}"/>
              </a:ext>
            </a:extLst>
          </p:cNvPr>
          <p:cNvSpPr>
            <a:spLocks noGrp="1" noChangeArrowheads="1"/>
          </p:cNvSpPr>
          <p:nvPr>
            <p:ph type="sldNum" sz="quarter" idx="12"/>
          </p:nvPr>
        </p:nvSpPr>
        <p:spPr>
          <a:ln/>
        </p:spPr>
        <p:txBody>
          <a:bodyPr/>
          <a:lstStyle>
            <a:lvl1pPr>
              <a:defRPr/>
            </a:lvl1pPr>
          </a:lstStyle>
          <a:p>
            <a:fld id="{B4F93D1E-4002-48FA-9020-14C2077331DB}" type="slidenum">
              <a:rPr lang="en-US" altLang="ja-JP"/>
              <a:pPr/>
              <a:t>‹#›</a:t>
            </a:fld>
            <a:endParaRPr lang="en-US" altLang="ja-JP" dirty="0"/>
          </a:p>
        </p:txBody>
      </p:sp>
    </p:spTree>
    <p:extLst>
      <p:ext uri="{BB962C8B-B14F-4D97-AF65-F5344CB8AC3E}">
        <p14:creationId xmlns:p14="http://schemas.microsoft.com/office/powerpoint/2010/main" val="878347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69133FB-F709-4512-9008-BA5E94F93AA9}"/>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B3BD5D8F-1AE9-4CCE-976D-6DE336261260}"/>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A32A39A9-726D-4F9A-B1B1-28275342713F}"/>
              </a:ext>
            </a:extLst>
          </p:cNvPr>
          <p:cNvSpPr>
            <a:spLocks noGrp="1" noChangeArrowheads="1"/>
          </p:cNvSpPr>
          <p:nvPr>
            <p:ph type="sldNum" sz="quarter" idx="12"/>
          </p:nvPr>
        </p:nvSpPr>
        <p:spPr>
          <a:ln/>
        </p:spPr>
        <p:txBody>
          <a:bodyPr/>
          <a:lstStyle>
            <a:lvl1pPr>
              <a:defRPr/>
            </a:lvl1pPr>
          </a:lstStyle>
          <a:p>
            <a:fld id="{9C495674-AE72-4C87-B56A-D7110BC652F4}" type="slidenum">
              <a:rPr lang="en-US" altLang="ja-JP"/>
              <a:pPr/>
              <a:t>‹#›</a:t>
            </a:fld>
            <a:endParaRPr lang="en-US" altLang="ja-JP" dirty="0"/>
          </a:p>
        </p:txBody>
      </p:sp>
    </p:spTree>
    <p:extLst>
      <p:ext uri="{BB962C8B-B14F-4D97-AF65-F5344CB8AC3E}">
        <p14:creationId xmlns:p14="http://schemas.microsoft.com/office/powerpoint/2010/main" val="3901279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32D9C85-1E5B-4B63-9C27-20C0498EE29D}"/>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610E787B-A323-465D-A4FB-7F9D12430D41}"/>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8F49983E-9377-4F41-A978-0F8DAF3B616C}"/>
              </a:ext>
            </a:extLst>
          </p:cNvPr>
          <p:cNvSpPr>
            <a:spLocks noGrp="1" noChangeArrowheads="1"/>
          </p:cNvSpPr>
          <p:nvPr>
            <p:ph type="sldNum" sz="quarter" idx="12"/>
          </p:nvPr>
        </p:nvSpPr>
        <p:spPr>
          <a:ln/>
        </p:spPr>
        <p:txBody>
          <a:bodyPr/>
          <a:lstStyle>
            <a:lvl1pPr>
              <a:defRPr/>
            </a:lvl1pPr>
          </a:lstStyle>
          <a:p>
            <a:fld id="{32736F70-2CB9-4D88-955D-832B022DCDAF}" type="slidenum">
              <a:rPr lang="en-US" altLang="ja-JP"/>
              <a:pPr/>
              <a:t>‹#›</a:t>
            </a:fld>
            <a:endParaRPr lang="en-US" altLang="ja-JP" dirty="0"/>
          </a:p>
        </p:txBody>
      </p:sp>
    </p:spTree>
    <p:extLst>
      <p:ext uri="{BB962C8B-B14F-4D97-AF65-F5344CB8AC3E}">
        <p14:creationId xmlns:p14="http://schemas.microsoft.com/office/powerpoint/2010/main" val="68337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91479B4-52CC-4FBE-B975-A8DEE78C308D}"/>
              </a:ext>
            </a:extLst>
          </p:cNvPr>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DA49055-C9D8-4712-9D15-80977887B95E}"/>
              </a:ext>
            </a:extLst>
          </p:cNvPr>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4CABD1F1-52CC-4151-BC25-EEFFD825B335}"/>
              </a:ext>
            </a:extLst>
          </p:cNvPr>
          <p:cNvSpPr>
            <a:spLocks noGrp="1" noChangeArrowheads="1"/>
          </p:cNvSpPr>
          <p:nvPr>
            <p:ph type="dt" sz="half" idx="2"/>
          </p:nvPr>
        </p:nvSpPr>
        <p:spPr bwMode="auto">
          <a:xfrm>
            <a:off x="342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latin typeface="Arial" charset="0"/>
                <a:ea typeface="ＭＳ Ｐゴシック" pitchFamily="50" charset="-128"/>
              </a:defRPr>
            </a:lvl1pPr>
          </a:lstStyle>
          <a:p>
            <a:pPr>
              <a:defRPr/>
            </a:pPr>
            <a:endParaRPr lang="en-US" altLang="ja-JP" dirty="0"/>
          </a:p>
        </p:txBody>
      </p:sp>
      <p:sp>
        <p:nvSpPr>
          <p:cNvPr id="1029" name="Rectangle 5">
            <a:extLst>
              <a:ext uri="{FF2B5EF4-FFF2-40B4-BE49-F238E27FC236}">
                <a16:creationId xmlns:a16="http://schemas.microsoft.com/office/drawing/2014/main" id="{4E36C544-7975-460D-A4BF-90C4CBA48DFD}"/>
              </a:ext>
            </a:extLst>
          </p:cNvPr>
          <p:cNvSpPr>
            <a:spLocks noGrp="1" noChangeArrowheads="1"/>
          </p:cNvSpPr>
          <p:nvPr>
            <p:ph type="ftr" sz="quarter" idx="3"/>
          </p:nvPr>
        </p:nvSpPr>
        <p:spPr bwMode="auto">
          <a:xfrm>
            <a:off x="2343150" y="9020175"/>
            <a:ext cx="21717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dirty="0"/>
          </a:p>
        </p:txBody>
      </p:sp>
      <p:sp>
        <p:nvSpPr>
          <p:cNvPr id="1030" name="Rectangle 6">
            <a:extLst>
              <a:ext uri="{FF2B5EF4-FFF2-40B4-BE49-F238E27FC236}">
                <a16:creationId xmlns:a16="http://schemas.microsoft.com/office/drawing/2014/main" id="{E02166D1-85A6-46D8-962D-6D7A1240A2C1}"/>
              </a:ext>
            </a:extLst>
          </p:cNvPr>
          <p:cNvSpPr>
            <a:spLocks noGrp="1" noChangeArrowheads="1"/>
          </p:cNvSpPr>
          <p:nvPr>
            <p:ph type="sldNum" sz="quarter" idx="4"/>
          </p:nvPr>
        </p:nvSpPr>
        <p:spPr bwMode="auto">
          <a:xfrm>
            <a:off x="4914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9F5CB93D-ACE7-4F8A-8801-C11A5FA694EA}"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image" Target="../media/image9.png"/><Relationship Id="rId5" Type="http://schemas.openxmlformats.org/officeDocument/2006/relationships/diagramQuickStyle" Target="../diagrams/quickStyle1.xml"/><Relationship Id="rId10" Type="http://schemas.openxmlformats.org/officeDocument/2006/relationships/image" Target="../media/image8.png"/><Relationship Id="rId4" Type="http://schemas.openxmlformats.org/officeDocument/2006/relationships/diagramLayout" Target="../diagrams/layout1.xm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FB687324-2FCA-466E-AA8A-886E5163F3F1}"/>
              </a:ext>
            </a:extLst>
          </p:cNvPr>
          <p:cNvSpPr/>
          <p:nvPr/>
        </p:nvSpPr>
        <p:spPr bwMode="auto">
          <a:xfrm>
            <a:off x="4365104" y="2929850"/>
            <a:ext cx="2375896" cy="2167166"/>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p:txBody>
      </p:sp>
      <p:sp>
        <p:nvSpPr>
          <p:cNvPr id="2" name="正方形/長方形 1">
            <a:extLst>
              <a:ext uri="{FF2B5EF4-FFF2-40B4-BE49-F238E27FC236}">
                <a16:creationId xmlns:a16="http://schemas.microsoft.com/office/drawing/2014/main" id="{4F33CF90-2589-4262-86EA-C2B92896EC75}"/>
              </a:ext>
            </a:extLst>
          </p:cNvPr>
          <p:cNvSpPr/>
          <p:nvPr/>
        </p:nvSpPr>
        <p:spPr bwMode="auto">
          <a:xfrm>
            <a:off x="79374" y="2929849"/>
            <a:ext cx="4069706" cy="216716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074" name="Rectangle 3">
            <a:extLst>
              <a:ext uri="{FF2B5EF4-FFF2-40B4-BE49-F238E27FC236}">
                <a16:creationId xmlns:a16="http://schemas.microsoft.com/office/drawing/2014/main" id="{32160E30-2BAF-4951-9A6E-F2568B58A611}"/>
              </a:ext>
            </a:extLst>
          </p:cNvPr>
          <p:cNvSpPr>
            <a:spLocks noChangeArrowheads="1"/>
          </p:cNvSpPr>
          <p:nvPr/>
        </p:nvSpPr>
        <p:spPr bwMode="auto">
          <a:xfrm>
            <a:off x="0" y="1"/>
            <a:ext cx="6858000" cy="604300"/>
          </a:xfrm>
          <a:prstGeom prst="rect">
            <a:avLst/>
          </a:prstGeom>
          <a:solidFill>
            <a:srgbClr val="006C60"/>
          </a:solidFill>
          <a:ln w="9525" algn="ctr">
            <a:solidFill>
              <a:srgbClr val="016B3B"/>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3075" name="Text Box 11">
            <a:extLst>
              <a:ext uri="{FF2B5EF4-FFF2-40B4-BE49-F238E27FC236}">
                <a16:creationId xmlns:a16="http://schemas.microsoft.com/office/drawing/2014/main" id="{B6FC7541-ACA5-4A0C-9445-616124A508D4}"/>
              </a:ext>
            </a:extLst>
          </p:cNvPr>
          <p:cNvSpPr txBox="1">
            <a:spLocks noChangeArrowheads="1"/>
          </p:cNvSpPr>
          <p:nvPr/>
        </p:nvSpPr>
        <p:spPr bwMode="auto">
          <a:xfrm>
            <a:off x="117000" y="641456"/>
            <a:ext cx="6624000" cy="1503232"/>
          </a:xfrm>
          <a:prstGeom prst="rect">
            <a:avLst/>
          </a:prstGeom>
          <a:noFill/>
          <a:ln w="9525" algn="ctr">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10000"/>
              </a:lnSpc>
              <a:spcBef>
                <a:spcPct val="5000"/>
              </a:spcBef>
              <a:buFontTx/>
              <a:buNone/>
            </a:pPr>
            <a:r>
              <a:rPr lang="ja-JP" altLang="en-US" sz="1200" dirty="0">
                <a:latin typeface="Meiryo UI" panose="020B0604030504040204" pitchFamily="50" charset="-128"/>
                <a:ea typeface="Meiryo UI" panose="020B0604030504040204" pitchFamily="50" charset="-128"/>
                <a:cs typeface="ＨＧｺﾞｼｯｸE-PRO"/>
              </a:rPr>
              <a:t>　企業にとって、顧客からの苦情に適切な対応を行うことは、顧客満足度の向上や風評リスクの回避などの観点で重要です。その一方で、近年、顧客等からの著しい迷惑行為、いわゆるカスタマーハラスメント（カスハラ）により、従業員の健康不良や労働意欲の減退なども問題視されています。東京都で全国初のカスハラ防止条例が成立したのを皮切りに、全国の自治体で同様の動きが相次いでいます。対策が急務になる一方で、内容の理解や対策について十分に理解が進んでいない企業もあります。</a:t>
            </a:r>
          </a:p>
          <a:p>
            <a:pPr eaLnBrk="1" hangingPunct="1">
              <a:lnSpc>
                <a:spcPct val="110000"/>
              </a:lnSpc>
              <a:spcBef>
                <a:spcPct val="5000"/>
              </a:spcBef>
              <a:buFontTx/>
              <a:buNone/>
            </a:pPr>
            <a:r>
              <a:rPr lang="ja-JP" altLang="en-US" sz="1200" dirty="0">
                <a:latin typeface="Meiryo UI" panose="020B0604030504040204" pitchFamily="50" charset="-128"/>
                <a:ea typeface="Meiryo UI" panose="020B0604030504040204" pitchFamily="50" charset="-128"/>
                <a:cs typeface="ＨＧｺﾞｼｯｸE-PRO"/>
              </a:rPr>
              <a:t>　そこで、従業員のクレーム対応力の向上や、企業におけるカスハラ対策の体制整備を支援するための研修メニューをご案内します。</a:t>
            </a:r>
          </a:p>
        </p:txBody>
      </p:sp>
      <p:sp>
        <p:nvSpPr>
          <p:cNvPr id="3079" name="正方形/長方形 1">
            <a:extLst>
              <a:ext uri="{FF2B5EF4-FFF2-40B4-BE49-F238E27FC236}">
                <a16:creationId xmlns:a16="http://schemas.microsoft.com/office/drawing/2014/main" id="{CB77C28F-B9DC-42CC-B5C5-5466882F5BA7}"/>
              </a:ext>
            </a:extLst>
          </p:cNvPr>
          <p:cNvSpPr>
            <a:spLocks noChangeArrowheads="1"/>
          </p:cNvSpPr>
          <p:nvPr/>
        </p:nvSpPr>
        <p:spPr bwMode="white">
          <a:xfrm>
            <a:off x="323155" y="72773"/>
            <a:ext cx="62116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カスタマーハラスメント対応</a:t>
            </a:r>
            <a:r>
              <a:rPr lang="en-US" altLang="ja-JP"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Web</a:t>
            </a:r>
            <a:r>
              <a:rPr lang="ja-JP" altLang="en-US"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研修のご案内</a:t>
            </a:r>
            <a:endParaRPr lang="ja-JP" altLang="en-US" sz="2400" b="1" dirty="0">
              <a:solidFill>
                <a:schemeClr val="bg1"/>
              </a:solidFill>
              <a:latin typeface="Meiryo UI" panose="020B0604030504040204" pitchFamily="50" charset="-128"/>
              <a:ea typeface="Meiryo UI" panose="020B0604030504040204" pitchFamily="50" charset="-128"/>
            </a:endParaRPr>
          </a:p>
        </p:txBody>
      </p:sp>
      <p:pic>
        <p:nvPicPr>
          <p:cNvPr id="3101" name="Picture 6">
            <a:extLst>
              <a:ext uri="{FF2B5EF4-FFF2-40B4-BE49-F238E27FC236}">
                <a16:creationId xmlns:a16="http://schemas.microsoft.com/office/drawing/2014/main" id="{A4D6A95F-DF8B-482D-8320-171BAFC0D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05" y="9683712"/>
            <a:ext cx="1241772" cy="21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四角形: 角を丸くする 6">
            <a:extLst>
              <a:ext uri="{FF2B5EF4-FFF2-40B4-BE49-F238E27FC236}">
                <a16:creationId xmlns:a16="http://schemas.microsoft.com/office/drawing/2014/main" id="{73431FD1-5B81-457F-856E-A0142039D57E}"/>
              </a:ext>
            </a:extLst>
          </p:cNvPr>
          <p:cNvSpPr/>
          <p:nvPr/>
        </p:nvSpPr>
        <p:spPr bwMode="auto">
          <a:xfrm>
            <a:off x="4501946" y="3191458"/>
            <a:ext cx="2159998" cy="844261"/>
          </a:xfrm>
          <a:prstGeom prst="roundRect">
            <a:avLst/>
          </a:prstGeom>
          <a:solidFill>
            <a:schemeClr val="accent5">
              <a:lumMod val="5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1" hangingPunct="1"/>
            <a:r>
              <a:rPr kumimoji="0" lang="en-US" altLang="ja-JP" sz="1200" b="1"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A.</a:t>
            </a:r>
            <a:r>
              <a:rPr kumimoji="0" lang="ja-JP" altLang="en-US" sz="1200" b="1"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カスハラ</a:t>
            </a: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対応の基本編</a:t>
            </a:r>
          </a:p>
        </p:txBody>
      </p:sp>
      <p:sp>
        <p:nvSpPr>
          <p:cNvPr id="22" name="Rectangle 41">
            <a:extLst>
              <a:ext uri="{FF2B5EF4-FFF2-40B4-BE49-F238E27FC236}">
                <a16:creationId xmlns:a16="http://schemas.microsoft.com/office/drawing/2014/main" id="{C430168B-9891-423B-B65D-B35D788F2F83}"/>
              </a:ext>
            </a:extLst>
          </p:cNvPr>
          <p:cNvSpPr>
            <a:spLocks noChangeArrowheads="1"/>
          </p:cNvSpPr>
          <p:nvPr/>
        </p:nvSpPr>
        <p:spPr bwMode="auto">
          <a:xfrm>
            <a:off x="-6350" y="2193918"/>
            <a:ext cx="6870700" cy="360000"/>
          </a:xfrm>
          <a:prstGeom prst="rect">
            <a:avLst/>
          </a:prstGeom>
          <a:gradFill rotWithShape="1">
            <a:gsLst>
              <a:gs pos="0">
                <a:srgbClr val="008080"/>
              </a:gs>
              <a:gs pos="55000">
                <a:srgbClr val="66B3B3"/>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　 カスタマーハラスメント対応</a:t>
            </a:r>
            <a:r>
              <a:rPr lang="en-US" altLang="ja-JP" sz="1200" b="1" dirty="0">
                <a:solidFill>
                  <a:schemeClr val="bg1"/>
                </a:solidFill>
                <a:latin typeface="Meiryo UI" panose="020B0604030504040204" pitchFamily="50" charset="-128"/>
                <a:ea typeface="Meiryo UI" panose="020B0604030504040204" pitchFamily="50" charset="-128"/>
              </a:rPr>
              <a:t>Web</a:t>
            </a:r>
            <a:r>
              <a:rPr lang="ja-JP" altLang="en-US" sz="1200" b="1" dirty="0">
                <a:solidFill>
                  <a:schemeClr val="bg1"/>
                </a:solidFill>
                <a:latin typeface="Meiryo UI" panose="020B0604030504040204" pitchFamily="50" charset="-128"/>
                <a:ea typeface="Meiryo UI" panose="020B0604030504040204" pitchFamily="50" charset="-128"/>
              </a:rPr>
              <a:t>研修の種類</a:t>
            </a:r>
          </a:p>
        </p:txBody>
      </p:sp>
      <p:cxnSp>
        <p:nvCxnSpPr>
          <p:cNvPr id="26" name="直線コネクタ 25">
            <a:extLst>
              <a:ext uri="{FF2B5EF4-FFF2-40B4-BE49-F238E27FC236}">
                <a16:creationId xmlns:a16="http://schemas.microsoft.com/office/drawing/2014/main" id="{5A8D8587-261C-4B29-BDAA-A0E96E087AB4}"/>
              </a:ext>
            </a:extLst>
          </p:cNvPr>
          <p:cNvCxnSpPr/>
          <p:nvPr/>
        </p:nvCxnSpPr>
        <p:spPr bwMode="auto">
          <a:xfrm>
            <a:off x="-2043608" y="3872880"/>
            <a:ext cx="914400" cy="914400"/>
          </a:xfrm>
          <a:prstGeom prst="line">
            <a:avLst/>
          </a:pr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a:extLst>
              <a:ext uri="{FF2B5EF4-FFF2-40B4-BE49-F238E27FC236}">
                <a16:creationId xmlns:a16="http://schemas.microsoft.com/office/drawing/2014/main" id="{EFB70E80-27A9-4B71-B645-F783AF3C02E8}"/>
              </a:ext>
            </a:extLst>
          </p:cNvPr>
          <p:cNvCxnSpPr/>
          <p:nvPr/>
        </p:nvCxnSpPr>
        <p:spPr bwMode="auto">
          <a:xfrm>
            <a:off x="181917" y="2929849"/>
            <a:ext cx="0" cy="4399415"/>
          </a:xfrm>
          <a:prstGeom prst="line">
            <a:avLst/>
          </a:pr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 name="表 2">
            <a:extLst>
              <a:ext uri="{FF2B5EF4-FFF2-40B4-BE49-F238E27FC236}">
                <a16:creationId xmlns:a16="http://schemas.microsoft.com/office/drawing/2014/main" id="{0627C385-201B-46AA-AD98-DD7A2A90F3B9}"/>
              </a:ext>
            </a:extLst>
          </p:cNvPr>
          <p:cNvGraphicFramePr>
            <a:graphicFrameLocks noGrp="1"/>
          </p:cNvGraphicFramePr>
          <p:nvPr>
            <p:extLst>
              <p:ext uri="{D42A27DB-BD31-4B8C-83A1-F6EECF244321}">
                <p14:modId xmlns:p14="http://schemas.microsoft.com/office/powerpoint/2010/main" val="990107147"/>
              </p:ext>
            </p:extLst>
          </p:nvPr>
        </p:nvGraphicFramePr>
        <p:xfrm>
          <a:off x="146011" y="3161747"/>
          <a:ext cx="3859261" cy="927157"/>
        </p:xfrm>
        <a:graphic>
          <a:graphicData uri="http://schemas.openxmlformats.org/drawingml/2006/table">
            <a:tbl>
              <a:tblPr bandRow="1">
                <a:tableStyleId>{69CF1AB2-1976-4502-BF36-3FF5EA218861}</a:tableStyleId>
              </a:tblPr>
              <a:tblGrid>
                <a:gridCol w="3859261">
                  <a:extLst>
                    <a:ext uri="{9D8B030D-6E8A-4147-A177-3AD203B41FA5}">
                      <a16:colId xmlns:a16="http://schemas.microsoft.com/office/drawing/2014/main" val="358761938"/>
                    </a:ext>
                  </a:extLst>
                </a:gridCol>
              </a:tblGrid>
              <a:tr h="927157">
                <a:tc>
                  <a:txBody>
                    <a:bodyPr/>
                    <a:lstStyle/>
                    <a:p>
                      <a:pPr marL="171450" indent="-171450" algn="just">
                        <a:spcAft>
                          <a:spcPts val="600"/>
                        </a:spcAft>
                        <a:buFont typeface="Arial" panose="020B0604020202020204" pitchFamily="34" charset="0"/>
                        <a:buChar char="•"/>
                      </a:pPr>
                      <a:r>
                        <a:rPr lang="ja-JP" altLang="en-US" sz="1100" b="0" kern="100" dirty="0">
                          <a:effectLst/>
                          <a:latin typeface="Meiryo UI" panose="020B0604030504040204" pitchFamily="50" charset="-128"/>
                          <a:ea typeface="Meiryo UI" panose="020B0604030504040204" pitchFamily="50" charset="-128"/>
                          <a:cs typeface="Times New Roman" panose="02020603050405020304" pitchFamily="18" charset="0"/>
                        </a:rPr>
                        <a:t>カスハラから従業員を守るため、必要な対応方法を習得させ、顧客対応能力を向上させたい。</a:t>
                      </a:r>
                      <a:endParaRPr lang="en-US" altLang="ja-JP" sz="11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a:spcAft>
                          <a:spcPts val="600"/>
                        </a:spcAft>
                        <a:buFont typeface="Arial" panose="020B0604020202020204" pitchFamily="34" charset="0"/>
                        <a:buChar char="•"/>
                      </a:pPr>
                      <a:r>
                        <a:rPr lang="ja-JP" altLang="en-US" sz="1100" b="0" kern="100" dirty="0">
                          <a:effectLst/>
                          <a:latin typeface="Meiryo UI" panose="020B0604030504040204" pitchFamily="50" charset="-128"/>
                          <a:ea typeface="Meiryo UI" panose="020B0604030504040204" pitchFamily="50" charset="-128"/>
                          <a:cs typeface="Times New Roman" panose="02020603050405020304" pitchFamily="18" charset="0"/>
                        </a:rPr>
                        <a:t>クレームやカスハラへの対応が、現場や従業員個人の能力や経験に依拠しているため、従業員の対応力の平準化を図りたい。</a:t>
                      </a:r>
                      <a:endParaRPr lang="ja-JP" sz="11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solidFill>
                      <a:schemeClr val="bg1"/>
                    </a:solidFill>
                  </a:tcPr>
                </a:tc>
                <a:extLst>
                  <a:ext uri="{0D108BD9-81ED-4DB2-BD59-A6C34878D82A}">
                    <a16:rowId xmlns:a16="http://schemas.microsoft.com/office/drawing/2014/main" val="3557700885"/>
                  </a:ext>
                </a:extLst>
              </a:tr>
            </a:tbl>
          </a:graphicData>
        </a:graphic>
      </p:graphicFrame>
      <p:sp>
        <p:nvSpPr>
          <p:cNvPr id="4" name="矢印: 右 3">
            <a:extLst>
              <a:ext uri="{FF2B5EF4-FFF2-40B4-BE49-F238E27FC236}">
                <a16:creationId xmlns:a16="http://schemas.microsoft.com/office/drawing/2014/main" id="{3A644745-FA44-4CA7-833F-87D936AA5AFF}"/>
              </a:ext>
            </a:extLst>
          </p:cNvPr>
          <p:cNvSpPr/>
          <p:nvPr/>
        </p:nvSpPr>
        <p:spPr bwMode="auto">
          <a:xfrm>
            <a:off x="4077072" y="3333189"/>
            <a:ext cx="387004" cy="560797"/>
          </a:xfrm>
          <a:prstGeom prst="rightArrow">
            <a:avLst/>
          </a:prstGeom>
          <a:solidFill>
            <a:schemeClr val="accent1">
              <a:lumMod val="75000"/>
            </a:schemeClr>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矢印: 右 18">
            <a:extLst>
              <a:ext uri="{FF2B5EF4-FFF2-40B4-BE49-F238E27FC236}">
                <a16:creationId xmlns:a16="http://schemas.microsoft.com/office/drawing/2014/main" id="{B86BB754-B168-4DB5-902A-089313C0E70C}"/>
              </a:ext>
            </a:extLst>
          </p:cNvPr>
          <p:cNvSpPr/>
          <p:nvPr/>
        </p:nvSpPr>
        <p:spPr bwMode="auto">
          <a:xfrm>
            <a:off x="4077072" y="4303685"/>
            <a:ext cx="387004" cy="560797"/>
          </a:xfrm>
          <a:prstGeom prst="rightArrow">
            <a:avLst/>
          </a:prstGeom>
          <a:solidFill>
            <a:schemeClr val="accent1">
              <a:lumMod val="75000"/>
            </a:schemeClr>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5" name="テキスト ボックス 4">
            <a:extLst>
              <a:ext uri="{FF2B5EF4-FFF2-40B4-BE49-F238E27FC236}">
                <a16:creationId xmlns:a16="http://schemas.microsoft.com/office/drawing/2014/main" id="{F8CF69C5-5BA8-445B-BF84-EDCA5CEA2DA6}"/>
              </a:ext>
            </a:extLst>
          </p:cNvPr>
          <p:cNvSpPr txBox="1"/>
          <p:nvPr/>
        </p:nvSpPr>
        <p:spPr>
          <a:xfrm>
            <a:off x="79374" y="2615547"/>
            <a:ext cx="6661626" cy="286023"/>
          </a:xfrm>
          <a:prstGeom prst="rect">
            <a:avLst/>
          </a:prstGeom>
          <a:noFill/>
          <a:ln>
            <a:solidFill>
              <a:schemeClr val="accent5">
                <a:lumMod val="50000"/>
              </a:schemeClr>
            </a:solidFill>
            <a:prstDash val="dash"/>
          </a:ln>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お客様のご要望・ニーズに合わせて、</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種類の研修をご用意しております。</a:t>
            </a:r>
          </a:p>
        </p:txBody>
      </p:sp>
      <p:graphicFrame>
        <p:nvGraphicFramePr>
          <p:cNvPr id="21" name="表 20">
            <a:extLst>
              <a:ext uri="{FF2B5EF4-FFF2-40B4-BE49-F238E27FC236}">
                <a16:creationId xmlns:a16="http://schemas.microsoft.com/office/drawing/2014/main" id="{935EEBBD-68D9-4982-8DAE-C5CEE5C1F5CC}"/>
              </a:ext>
            </a:extLst>
          </p:cNvPr>
          <p:cNvGraphicFramePr>
            <a:graphicFrameLocks noGrp="1"/>
          </p:cNvGraphicFramePr>
          <p:nvPr>
            <p:extLst>
              <p:ext uri="{D42A27DB-BD31-4B8C-83A1-F6EECF244321}">
                <p14:modId xmlns:p14="http://schemas.microsoft.com/office/powerpoint/2010/main" val="3458032392"/>
              </p:ext>
            </p:extLst>
          </p:nvPr>
        </p:nvGraphicFramePr>
        <p:xfrm>
          <a:off x="145804" y="4112654"/>
          <a:ext cx="3859260" cy="927157"/>
        </p:xfrm>
        <a:graphic>
          <a:graphicData uri="http://schemas.openxmlformats.org/drawingml/2006/table">
            <a:tbl>
              <a:tblPr bandRow="1">
                <a:tableStyleId>{69CF1AB2-1976-4502-BF36-3FF5EA218861}</a:tableStyleId>
              </a:tblPr>
              <a:tblGrid>
                <a:gridCol w="3859260">
                  <a:extLst>
                    <a:ext uri="{9D8B030D-6E8A-4147-A177-3AD203B41FA5}">
                      <a16:colId xmlns:a16="http://schemas.microsoft.com/office/drawing/2014/main" val="358761938"/>
                    </a:ext>
                  </a:extLst>
                </a:gridCol>
              </a:tblGrid>
              <a:tr h="927157">
                <a:tc>
                  <a:txBody>
                    <a:bodyPr/>
                    <a:lstStyle/>
                    <a:p>
                      <a:pPr marL="171450" indent="-171450" algn="just" defTabSz="914400" rtl="0" eaLnBrk="1" latinLnBrk="0" hangingPunct="1">
                        <a:spcAft>
                          <a:spcPts val="600"/>
                        </a:spcAft>
                        <a:buFont typeface="Arial" panose="020B0604020202020204" pitchFamily="34" charset="0"/>
                        <a:buChar char="•"/>
                      </a:pPr>
                      <a:r>
                        <a:rPr kumimoji="1" lang="ja-JP" altLang="en-US" sz="1100" b="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カスハラ対策を始めたいが、何から手をつければいいか分からない。</a:t>
                      </a:r>
                      <a:endParaRPr kumimoji="1" lang="en-US" altLang="ja-JP" sz="1100" b="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914400" rtl="0" eaLnBrk="1" latinLnBrk="0" hangingPunct="1">
                        <a:spcAft>
                          <a:spcPts val="600"/>
                        </a:spcAft>
                        <a:buFont typeface="Arial" panose="020B0604020202020204" pitchFamily="34" charset="0"/>
                        <a:buChar char="•"/>
                      </a:pPr>
                      <a:r>
                        <a:rPr kumimoji="1" lang="ja-JP" altLang="en-US" sz="1100" b="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既にカスハラ対策を実施しているものの、改めて対策のポイントを知り、見直しに繋げたい。</a:t>
                      </a:r>
                    </a:p>
                  </a:txBody>
                  <a:tcPr marL="45720" marR="45720" anchor="ctr">
                    <a:solidFill>
                      <a:schemeClr val="bg1"/>
                    </a:solidFill>
                  </a:tcPr>
                </a:tc>
                <a:extLst>
                  <a:ext uri="{0D108BD9-81ED-4DB2-BD59-A6C34878D82A}">
                    <a16:rowId xmlns:a16="http://schemas.microsoft.com/office/drawing/2014/main" val="3557700885"/>
                  </a:ext>
                </a:extLst>
              </a:tr>
            </a:tbl>
          </a:graphicData>
        </a:graphic>
      </p:graphicFrame>
      <p:sp>
        <p:nvSpPr>
          <p:cNvPr id="24" name="四角形: 角を丸くする 23">
            <a:extLst>
              <a:ext uri="{FF2B5EF4-FFF2-40B4-BE49-F238E27FC236}">
                <a16:creationId xmlns:a16="http://schemas.microsoft.com/office/drawing/2014/main" id="{1A4355DE-7839-45C8-A6D5-52374E1F1DD5}"/>
              </a:ext>
            </a:extLst>
          </p:cNvPr>
          <p:cNvSpPr/>
          <p:nvPr/>
        </p:nvSpPr>
        <p:spPr bwMode="auto">
          <a:xfrm>
            <a:off x="4501946" y="4169859"/>
            <a:ext cx="2159998" cy="853403"/>
          </a:xfrm>
          <a:prstGeom prst="roundRect">
            <a:avLst/>
          </a:prstGeom>
          <a:solidFill>
            <a:schemeClr val="accent5">
              <a:lumMod val="5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1" hangingPunct="1"/>
            <a:r>
              <a:rPr kumimoji="0"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B.</a:t>
            </a: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カスハラ対策導入の手引き編</a:t>
            </a:r>
          </a:p>
        </p:txBody>
      </p:sp>
      <p:sp>
        <p:nvSpPr>
          <p:cNvPr id="25" name="テキスト ボックス 24">
            <a:extLst>
              <a:ext uri="{FF2B5EF4-FFF2-40B4-BE49-F238E27FC236}">
                <a16:creationId xmlns:a16="http://schemas.microsoft.com/office/drawing/2014/main" id="{BF3B6038-0140-413C-ABB4-03A3F43866D7}"/>
              </a:ext>
            </a:extLst>
          </p:cNvPr>
          <p:cNvSpPr txBox="1"/>
          <p:nvPr/>
        </p:nvSpPr>
        <p:spPr>
          <a:xfrm>
            <a:off x="79374" y="5115906"/>
            <a:ext cx="6699250" cy="307777"/>
          </a:xfrm>
          <a:prstGeom prst="rect">
            <a:avLst/>
          </a:prstGeom>
          <a:noFill/>
        </p:spPr>
        <p:txBody>
          <a:bodyPr wrap="square">
            <a:spAutoFit/>
          </a:bodyPr>
          <a:lstStyle/>
          <a:p>
            <a:r>
              <a:rPr lang="ja-JP" altLang="en-US" sz="1400" u="sng" dirty="0">
                <a:latin typeface="Meiryo UI" panose="020B0604030504040204" pitchFamily="50" charset="-128"/>
                <a:ea typeface="Meiryo UI" panose="020B0604030504040204" pitchFamily="50" charset="-128"/>
              </a:rPr>
              <a:t>Ａ</a:t>
            </a:r>
            <a:r>
              <a:rPr lang="en-US" altLang="ja-JP" sz="1400" u="sng"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　カスハラ対応の基本編</a:t>
            </a:r>
          </a:p>
        </p:txBody>
      </p:sp>
      <p:graphicFrame>
        <p:nvGraphicFramePr>
          <p:cNvPr id="27" name="表 38">
            <a:extLst>
              <a:ext uri="{FF2B5EF4-FFF2-40B4-BE49-F238E27FC236}">
                <a16:creationId xmlns:a16="http://schemas.microsoft.com/office/drawing/2014/main" id="{693FDAF6-88F6-4BA2-B83C-43F053357230}"/>
              </a:ext>
            </a:extLst>
          </p:cNvPr>
          <p:cNvGraphicFramePr>
            <a:graphicFrameLocks noGrp="1"/>
          </p:cNvGraphicFramePr>
          <p:nvPr>
            <p:extLst>
              <p:ext uri="{D42A27DB-BD31-4B8C-83A1-F6EECF244321}">
                <p14:modId xmlns:p14="http://schemas.microsoft.com/office/powerpoint/2010/main" val="1345437377"/>
              </p:ext>
            </p:extLst>
          </p:nvPr>
        </p:nvGraphicFramePr>
        <p:xfrm>
          <a:off x="146220" y="5395920"/>
          <a:ext cx="6515724" cy="426720"/>
        </p:xfrm>
        <a:graphic>
          <a:graphicData uri="http://schemas.openxmlformats.org/drawingml/2006/table">
            <a:tbl>
              <a:tblPr bandRow="1">
                <a:tableStyleId>{69CF1AB2-1976-4502-BF36-3FF5EA218861}</a:tableStyleId>
              </a:tblPr>
              <a:tblGrid>
                <a:gridCol w="6515724">
                  <a:extLst>
                    <a:ext uri="{9D8B030D-6E8A-4147-A177-3AD203B41FA5}">
                      <a16:colId xmlns:a16="http://schemas.microsoft.com/office/drawing/2014/main" val="4002310438"/>
                    </a:ext>
                  </a:extLst>
                </a:gridCol>
              </a:tblGrid>
              <a:tr h="396000">
                <a:tc>
                  <a:txBody>
                    <a:bodyPr/>
                    <a:lstStyle/>
                    <a:p>
                      <a:pPr algn="l"/>
                      <a:r>
                        <a:rPr lang="ja-JP" altLang="en-US" sz="1100" b="0" kern="100" dirty="0">
                          <a:solidFill>
                            <a:srgbClr val="333333"/>
                          </a:solidFill>
                          <a:effectLst/>
                          <a:latin typeface="Meiryo UI" panose="020B0604030504040204" pitchFamily="50" charset="-128"/>
                          <a:ea typeface="Meiryo UI" panose="020B0604030504040204" pitchFamily="50" charset="-128"/>
                        </a:rPr>
                        <a:t>カスハラを含むクレームの一次対応を行う担当者向けに、クレーム対応のポイント、およびカスハラの定義や行為類型・事例などの基本をご紹介します。</a:t>
                      </a:r>
                      <a:endParaRPr lang="ja-JP" altLang="en-US" sz="1100" b="0" kern="100" dirty="0">
                        <a:solidFill>
                          <a:srgbClr val="333333"/>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tc>
                <a:extLst>
                  <a:ext uri="{0D108BD9-81ED-4DB2-BD59-A6C34878D82A}">
                    <a16:rowId xmlns:a16="http://schemas.microsoft.com/office/drawing/2014/main" val="1068968325"/>
                  </a:ext>
                </a:extLst>
              </a:tr>
            </a:tbl>
          </a:graphicData>
        </a:graphic>
      </p:graphicFrame>
      <p:sp>
        <p:nvSpPr>
          <p:cNvPr id="6" name="テキスト ボックス 5">
            <a:extLst>
              <a:ext uri="{FF2B5EF4-FFF2-40B4-BE49-F238E27FC236}">
                <a16:creationId xmlns:a16="http://schemas.microsoft.com/office/drawing/2014/main" id="{9CF8CAB1-3FB6-438A-9662-AE9DAB77BF46}"/>
              </a:ext>
            </a:extLst>
          </p:cNvPr>
          <p:cNvSpPr txBox="1"/>
          <p:nvPr/>
        </p:nvSpPr>
        <p:spPr>
          <a:xfrm>
            <a:off x="194806" y="2929849"/>
            <a:ext cx="1638590" cy="261610"/>
          </a:xfrm>
          <a:prstGeom prst="rect">
            <a:avLst/>
          </a:prstGeom>
          <a:noFill/>
        </p:spPr>
        <p:txBody>
          <a:bodyPr wrap="none" rtlCol="0">
            <a:spAutoFit/>
          </a:bodyPr>
          <a:lstStyle/>
          <a:p>
            <a:r>
              <a:rPr kumimoji="1" lang="ja-JP" altLang="en-US" sz="1100" b="1" dirty="0">
                <a:latin typeface="Meiryo UI" panose="020B0604030504040204" pitchFamily="50" charset="-128"/>
                <a:ea typeface="Meiryo UI" panose="020B0604030504040204" pitchFamily="50" charset="-128"/>
              </a:rPr>
              <a:t>お客さまのご要望・ニーズ</a:t>
            </a:r>
          </a:p>
        </p:txBody>
      </p:sp>
      <p:sp>
        <p:nvSpPr>
          <p:cNvPr id="30" name="テキスト ボックス 29">
            <a:extLst>
              <a:ext uri="{FF2B5EF4-FFF2-40B4-BE49-F238E27FC236}">
                <a16:creationId xmlns:a16="http://schemas.microsoft.com/office/drawing/2014/main" id="{E8BBE039-D561-4060-8F7B-EF51244EBD15}"/>
              </a:ext>
            </a:extLst>
          </p:cNvPr>
          <p:cNvSpPr txBox="1"/>
          <p:nvPr/>
        </p:nvSpPr>
        <p:spPr>
          <a:xfrm>
            <a:off x="5110026" y="2943849"/>
            <a:ext cx="878767" cy="261610"/>
          </a:xfrm>
          <a:prstGeom prst="rect">
            <a:avLst/>
          </a:prstGeom>
          <a:noFill/>
        </p:spPr>
        <p:txBody>
          <a:bodyPr wrap="none" rtlCol="0">
            <a:spAutoFit/>
          </a:bodyPr>
          <a:lstStyle/>
          <a:p>
            <a:r>
              <a:rPr kumimoji="1" lang="ja-JP" altLang="en-US" sz="1100" b="1" dirty="0">
                <a:latin typeface="Meiryo UI" panose="020B0604030504040204" pitchFamily="50" charset="-128"/>
                <a:ea typeface="Meiryo UI" panose="020B0604030504040204" pitchFamily="50" charset="-128"/>
              </a:rPr>
              <a:t>研修の種類</a:t>
            </a:r>
          </a:p>
        </p:txBody>
      </p:sp>
      <p:pic>
        <p:nvPicPr>
          <p:cNvPr id="16" name="図 15">
            <a:extLst>
              <a:ext uri="{FF2B5EF4-FFF2-40B4-BE49-F238E27FC236}">
                <a16:creationId xmlns:a16="http://schemas.microsoft.com/office/drawing/2014/main" id="{7ADFBE67-9D19-4E47-97F3-EECA1252D488}"/>
              </a:ext>
            </a:extLst>
          </p:cNvPr>
          <p:cNvPicPr>
            <a:picLocks/>
          </p:cNvPicPr>
          <p:nvPr/>
        </p:nvPicPr>
        <p:blipFill>
          <a:blip r:embed="rId3"/>
          <a:stretch>
            <a:fillRect/>
          </a:stretch>
        </p:blipFill>
        <p:spPr>
          <a:xfrm>
            <a:off x="199923" y="5836517"/>
            <a:ext cx="3060000" cy="1872000"/>
          </a:xfrm>
          <a:prstGeom prst="rect">
            <a:avLst/>
          </a:prstGeom>
          <a:ln>
            <a:solidFill>
              <a:schemeClr val="tx1"/>
            </a:solidFill>
          </a:ln>
        </p:spPr>
      </p:pic>
      <p:pic>
        <p:nvPicPr>
          <p:cNvPr id="17" name="図 16">
            <a:extLst>
              <a:ext uri="{FF2B5EF4-FFF2-40B4-BE49-F238E27FC236}">
                <a16:creationId xmlns:a16="http://schemas.microsoft.com/office/drawing/2014/main" id="{7E193185-265B-4A15-B807-014272156082}"/>
              </a:ext>
            </a:extLst>
          </p:cNvPr>
          <p:cNvPicPr>
            <a:picLocks/>
          </p:cNvPicPr>
          <p:nvPr/>
        </p:nvPicPr>
        <p:blipFill>
          <a:blip r:embed="rId4"/>
          <a:stretch>
            <a:fillRect/>
          </a:stretch>
        </p:blipFill>
        <p:spPr>
          <a:xfrm>
            <a:off x="3470826" y="5836517"/>
            <a:ext cx="3060000" cy="1872000"/>
          </a:xfrm>
          <a:prstGeom prst="rect">
            <a:avLst/>
          </a:prstGeom>
          <a:ln>
            <a:solidFill>
              <a:schemeClr val="tx1"/>
            </a:solidFill>
          </a:ln>
        </p:spPr>
      </p:pic>
      <p:pic>
        <p:nvPicPr>
          <p:cNvPr id="18" name="図 17">
            <a:extLst>
              <a:ext uri="{FF2B5EF4-FFF2-40B4-BE49-F238E27FC236}">
                <a16:creationId xmlns:a16="http://schemas.microsoft.com/office/drawing/2014/main" id="{5F783F7D-8124-42C0-978A-E5C4336C909E}"/>
              </a:ext>
            </a:extLst>
          </p:cNvPr>
          <p:cNvPicPr>
            <a:picLocks/>
          </p:cNvPicPr>
          <p:nvPr/>
        </p:nvPicPr>
        <p:blipFill>
          <a:blip r:embed="rId5"/>
          <a:stretch>
            <a:fillRect/>
          </a:stretch>
        </p:blipFill>
        <p:spPr>
          <a:xfrm>
            <a:off x="194806" y="7766551"/>
            <a:ext cx="3060000" cy="1872000"/>
          </a:xfrm>
          <a:prstGeom prst="rect">
            <a:avLst/>
          </a:prstGeom>
          <a:ln>
            <a:solidFill>
              <a:schemeClr val="tx1"/>
            </a:solidFill>
          </a:ln>
        </p:spPr>
      </p:pic>
      <p:pic>
        <p:nvPicPr>
          <p:cNvPr id="23" name="図 22">
            <a:extLst>
              <a:ext uri="{FF2B5EF4-FFF2-40B4-BE49-F238E27FC236}">
                <a16:creationId xmlns:a16="http://schemas.microsoft.com/office/drawing/2014/main" id="{C6408B31-CD04-497A-9BA2-6DC043E474B9}"/>
              </a:ext>
            </a:extLst>
          </p:cNvPr>
          <p:cNvPicPr>
            <a:picLocks/>
          </p:cNvPicPr>
          <p:nvPr/>
        </p:nvPicPr>
        <p:blipFill>
          <a:blip r:embed="rId6"/>
          <a:stretch>
            <a:fillRect/>
          </a:stretch>
        </p:blipFill>
        <p:spPr>
          <a:xfrm>
            <a:off x="3470826" y="7766551"/>
            <a:ext cx="3060000" cy="1872000"/>
          </a:xfrm>
          <a:prstGeom prst="rect">
            <a:avLst/>
          </a:prstGeom>
          <a:ln>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正方形/長方形 1">
            <a:extLst>
              <a:ext uri="{FF2B5EF4-FFF2-40B4-BE49-F238E27FC236}">
                <a16:creationId xmlns:a16="http://schemas.microsoft.com/office/drawing/2014/main" id="{CB77C28F-B9DC-42CC-B5C5-5466882F5BA7}"/>
              </a:ext>
            </a:extLst>
          </p:cNvPr>
          <p:cNvSpPr>
            <a:spLocks noChangeArrowheads="1"/>
          </p:cNvSpPr>
          <p:nvPr/>
        </p:nvSpPr>
        <p:spPr bwMode="white">
          <a:xfrm>
            <a:off x="323155" y="72773"/>
            <a:ext cx="62116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カスタマーハラスメント対応</a:t>
            </a:r>
            <a:r>
              <a:rPr lang="en-US" altLang="ja-JP"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Web</a:t>
            </a:r>
            <a:r>
              <a:rPr lang="ja-JP" altLang="en-US" sz="2400" b="1" dirty="0">
                <a:solidFill>
                  <a:schemeClr val="bg1"/>
                </a:solidFill>
                <a:latin typeface="Meiryo UI" panose="020B0604030504040204" pitchFamily="50" charset="-128"/>
                <a:ea typeface="Meiryo UI" panose="020B0604030504040204" pitchFamily="50" charset="-128"/>
                <a:sym typeface="Arial" panose="020B0604020202020204" pitchFamily="34" charset="0"/>
              </a:rPr>
              <a:t>研修のご案内</a:t>
            </a:r>
            <a:endParaRPr lang="ja-JP" altLang="en-US" sz="2400" b="1" dirty="0">
              <a:solidFill>
                <a:schemeClr val="bg1"/>
              </a:solidFill>
              <a:latin typeface="Meiryo UI" panose="020B0604030504040204" pitchFamily="50" charset="-128"/>
              <a:ea typeface="Meiryo UI" panose="020B0604030504040204" pitchFamily="50" charset="-128"/>
            </a:endParaRPr>
          </a:p>
        </p:txBody>
      </p:sp>
      <p:pic>
        <p:nvPicPr>
          <p:cNvPr id="3101" name="Picture 6">
            <a:extLst>
              <a:ext uri="{FF2B5EF4-FFF2-40B4-BE49-F238E27FC236}">
                <a16:creationId xmlns:a16="http://schemas.microsoft.com/office/drawing/2014/main" id="{A4D6A95F-DF8B-482D-8320-171BAFC0D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05" y="9608642"/>
            <a:ext cx="1241772" cy="21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1" name="Group 50">
            <a:extLst>
              <a:ext uri="{FF2B5EF4-FFF2-40B4-BE49-F238E27FC236}">
                <a16:creationId xmlns:a16="http://schemas.microsoft.com/office/drawing/2014/main" id="{D82C2819-6C07-43CE-B421-2915B2AF1E19}"/>
              </a:ext>
            </a:extLst>
          </p:cNvPr>
          <p:cNvGraphicFramePr>
            <a:graphicFrameLocks noGrp="1"/>
          </p:cNvGraphicFramePr>
          <p:nvPr>
            <p:extLst>
              <p:ext uri="{D42A27DB-BD31-4B8C-83A1-F6EECF244321}">
                <p14:modId xmlns:p14="http://schemas.microsoft.com/office/powerpoint/2010/main" val="3916956013"/>
              </p:ext>
            </p:extLst>
          </p:nvPr>
        </p:nvGraphicFramePr>
        <p:xfrm>
          <a:off x="3494609" y="8031171"/>
          <a:ext cx="3171038" cy="1517740"/>
        </p:xfrm>
        <a:graphic>
          <a:graphicData uri="http://schemas.openxmlformats.org/drawingml/2006/table">
            <a:tbl>
              <a:tblPr/>
              <a:tblGrid>
                <a:gridCol w="3171038">
                  <a:extLst>
                    <a:ext uri="{9D8B030D-6E8A-4147-A177-3AD203B41FA5}">
                      <a16:colId xmlns:a16="http://schemas.microsoft.com/office/drawing/2014/main" val="20000"/>
                    </a:ext>
                  </a:extLst>
                </a:gridCol>
              </a:tblGrid>
              <a:tr h="2510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お問合せ先</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L="87935" marR="87935" marT="43966" marB="43966" anchor="ctr" horzOverflow="overflow">
                    <a:lnL w="38100" cap="flat" cmpd="sng" algn="ctr">
                      <a:solidFill>
                        <a:srgbClr val="006C60"/>
                      </a:solidFill>
                      <a:prstDash val="solid"/>
                      <a:round/>
                      <a:headEnd type="none" w="med" len="med"/>
                      <a:tailEnd type="none" w="med" len="med"/>
                    </a:lnL>
                    <a:lnR w="38100" cap="flat" cmpd="sng" algn="ctr">
                      <a:solidFill>
                        <a:srgbClr val="006C60"/>
                      </a:solidFill>
                      <a:prstDash val="solid"/>
                      <a:round/>
                      <a:headEnd type="none" w="med" len="med"/>
                      <a:tailEnd type="none" w="med" len="med"/>
                    </a:lnR>
                    <a:lnT w="38100" cap="flat" cmpd="sng" algn="ctr">
                      <a:solidFill>
                        <a:srgbClr val="006C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6C60"/>
                    </a:solidFill>
                  </a:tcPr>
                </a:tc>
                <a:extLst>
                  <a:ext uri="{0D108BD9-81ED-4DB2-BD59-A6C34878D82A}">
                    <a16:rowId xmlns:a16="http://schemas.microsoft.com/office/drawing/2014/main" val="10000"/>
                  </a:ext>
                </a:extLst>
              </a:tr>
              <a:tr h="12667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三井住友海上火災保険株式会社</a:t>
                      </a:r>
                      <a:endPar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埼玉支店　熊谷支社</a:t>
                      </a:r>
                      <a:endPar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住所：埼玉県熊谷市筑波２－１５　大樹生命ビル</a:t>
                      </a:r>
                      <a:r>
                        <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2</a:t>
                      </a: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階</a:t>
                      </a:r>
                      <a:endPar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TEL</a:t>
                      </a: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：０４８－５２１－４１５８</a:t>
                      </a:r>
                      <a:endPar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txBody>
                  <a:tcPr marL="87935" marR="87935" marT="43966" marB="43966" horzOverflow="overflow">
                    <a:lnL w="38100" cap="flat" cmpd="sng" algn="ctr">
                      <a:solidFill>
                        <a:srgbClr val="006C60"/>
                      </a:solidFill>
                      <a:prstDash val="solid"/>
                      <a:round/>
                      <a:headEnd type="none" w="med" len="med"/>
                      <a:tailEnd type="none" w="med" len="med"/>
                    </a:lnL>
                    <a:lnR w="38100" cap="flat" cmpd="sng" algn="ctr">
                      <a:solidFill>
                        <a:srgbClr val="006C60"/>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006C6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2" name="Group 47">
            <a:extLst>
              <a:ext uri="{FF2B5EF4-FFF2-40B4-BE49-F238E27FC236}">
                <a16:creationId xmlns:a16="http://schemas.microsoft.com/office/drawing/2014/main" id="{9A87358D-2E88-47BB-B2C7-B71849E3A95F}"/>
              </a:ext>
            </a:extLst>
          </p:cNvPr>
          <p:cNvGraphicFramePr>
            <a:graphicFrameLocks noGrp="1"/>
          </p:cNvGraphicFramePr>
          <p:nvPr>
            <p:extLst>
              <p:ext uri="{D42A27DB-BD31-4B8C-83A1-F6EECF244321}">
                <p14:modId xmlns:p14="http://schemas.microsoft.com/office/powerpoint/2010/main" val="1580833624"/>
              </p:ext>
            </p:extLst>
          </p:nvPr>
        </p:nvGraphicFramePr>
        <p:xfrm>
          <a:off x="208327" y="8031848"/>
          <a:ext cx="3171038" cy="1517739"/>
        </p:xfrm>
        <a:graphic>
          <a:graphicData uri="http://schemas.openxmlformats.org/drawingml/2006/table">
            <a:tbl>
              <a:tblPr/>
              <a:tblGrid>
                <a:gridCol w="633897">
                  <a:extLst>
                    <a:ext uri="{9D8B030D-6E8A-4147-A177-3AD203B41FA5}">
                      <a16:colId xmlns:a16="http://schemas.microsoft.com/office/drawing/2014/main" val="20000"/>
                    </a:ext>
                  </a:extLst>
                </a:gridCol>
                <a:gridCol w="2537141">
                  <a:extLst>
                    <a:ext uri="{9D8B030D-6E8A-4147-A177-3AD203B41FA5}">
                      <a16:colId xmlns:a16="http://schemas.microsoft.com/office/drawing/2014/main" val="20001"/>
                    </a:ext>
                  </a:extLst>
                </a:gridCol>
              </a:tblGrid>
              <a:tr h="24094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本サービスの実施会社</a:t>
                      </a:r>
                    </a:p>
                  </a:txBody>
                  <a:tcPr marL="90872" marR="90872" marT="45436" marB="45436" anchor="ctr" horzOverflow="overflow">
                    <a:lnL w="38100" cap="flat" cmpd="sng" algn="ctr">
                      <a:solidFill>
                        <a:srgbClr val="006C60"/>
                      </a:solidFill>
                      <a:prstDash val="solid"/>
                      <a:round/>
                      <a:headEnd type="none" w="med" len="med"/>
                      <a:tailEnd type="none" w="med" len="med"/>
                    </a:lnL>
                    <a:lnR w="38100" cap="flat" cmpd="sng" algn="ctr">
                      <a:solidFill>
                        <a:srgbClr val="006C60"/>
                      </a:solidFill>
                      <a:prstDash val="solid"/>
                      <a:round/>
                      <a:headEnd type="none" w="med" len="med"/>
                      <a:tailEnd type="none" w="med" len="med"/>
                    </a:lnR>
                    <a:lnT w="38100" cap="flat" cmpd="sng" algn="ctr">
                      <a:solidFill>
                        <a:srgbClr val="006C60"/>
                      </a:solidFill>
                      <a:prstDash val="solid"/>
                      <a:round/>
                      <a:headEnd type="none" w="med" len="med"/>
                      <a:tailEnd type="none" w="med" len="med"/>
                    </a:lnT>
                    <a:lnB>
                      <a:noFill/>
                    </a:lnB>
                    <a:lnTlToBr>
                      <a:noFill/>
                    </a:lnTlToBr>
                    <a:lnBlToTr>
                      <a:noFill/>
                    </a:lnBlToTr>
                    <a:solidFill>
                      <a:srgbClr val="006C60"/>
                    </a:solidFill>
                  </a:tcPr>
                </a:tc>
                <a:tc hMerge="1">
                  <a:txBody>
                    <a:bodyPr/>
                    <a:lstStyle/>
                    <a:p>
                      <a:endParaRPr kumimoji="1" lang="ja-JP" altLang="en-US"/>
                    </a:p>
                  </a:txBody>
                  <a:tcPr/>
                </a:tc>
                <a:extLst>
                  <a:ext uri="{0D108BD9-81ED-4DB2-BD59-A6C34878D82A}">
                    <a16:rowId xmlns:a16="http://schemas.microsoft.com/office/drawing/2014/main" val="10000"/>
                  </a:ext>
                </a:extLst>
              </a:tr>
              <a:tr h="202981">
                <a:tc>
                  <a:txBody>
                    <a:bodyPr/>
                    <a:lstStyle/>
                    <a:p>
                      <a:pPr marL="0" marR="0" lvl="0" indent="0" algn="dist" defTabSz="914400" rtl="0" eaLnBrk="1" fontAlgn="base" latinLnBrk="0" hangingPunct="1">
                        <a:lnSpc>
                          <a:spcPct val="12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社名</a:t>
                      </a:r>
                    </a:p>
                  </a:txBody>
                  <a:tcPr marL="89492" marR="89492" marT="45011" marB="45011" horzOverflow="overflow">
                    <a:lnL w="38100" cap="flat" cmpd="sng" algn="ctr">
                      <a:solidFill>
                        <a:srgbClr val="006C60"/>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ＭＳ＆ＡＤインターリスク総研株式会社</a:t>
                      </a:r>
                    </a:p>
                  </a:txBody>
                  <a:tcPr marL="89492" marR="89492" marT="45011" marB="45011" horzOverflow="overflow">
                    <a:lnL>
                      <a:noFill/>
                    </a:lnL>
                    <a:lnR w="38100" cap="flat" cmpd="sng" algn="ctr">
                      <a:solidFill>
                        <a:srgbClr val="006C6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202981">
                <a:tc>
                  <a:txBody>
                    <a:bodyPr/>
                    <a:lstStyle/>
                    <a:p>
                      <a:pPr marL="0" marR="0" lvl="0" indent="0" algn="dist" defTabSz="914400" rtl="0" eaLnBrk="1" fontAlgn="base" latinLnBrk="0" hangingPunct="1">
                        <a:lnSpc>
                          <a:spcPct val="120000"/>
                        </a:lnSpc>
                        <a:spcBef>
                          <a:spcPct val="20000"/>
                        </a:spcBef>
                        <a:spcAft>
                          <a:spcPct val="0"/>
                        </a:spcAft>
                        <a:buClrTx/>
                        <a:buSzTx/>
                        <a:buFontTx/>
                        <a:buNone/>
                        <a:tabLst/>
                        <a:defRPr/>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本社</a:t>
                      </a:r>
                    </a:p>
                  </a:txBody>
                  <a:tcPr marL="89492" marR="89492" marT="45011" marB="45011" horzOverflow="overflow">
                    <a:lnL w="38100" cap="flat" cmpd="sng" algn="ctr">
                      <a:solidFill>
                        <a:srgbClr val="006C60"/>
                      </a:solidFill>
                      <a:prstDash val="solid"/>
                      <a:round/>
                      <a:headEnd type="none" w="med" len="med"/>
                      <a:tailEnd type="none" w="med" len="med"/>
                    </a:lnL>
                    <a:lnR>
                      <a:noFill/>
                    </a:lnR>
                    <a:lnT>
                      <a:noFill/>
                    </a:lnT>
                    <a:lnB w="381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東京都千代田区</a:t>
                      </a:r>
                    </a:p>
                  </a:txBody>
                  <a:tcPr marL="89492" marR="89492" marT="45011" marB="45011" horzOverflow="overflow">
                    <a:lnL>
                      <a:noFill/>
                    </a:lnL>
                    <a:lnR w="38100" cap="flat" cmpd="sng" algn="ctr">
                      <a:solidFill>
                        <a:srgbClr val="006C60"/>
                      </a:solidFill>
                      <a:prstDash val="solid"/>
                      <a:round/>
                      <a:headEnd type="none" w="med" len="med"/>
                      <a:tailEnd type="none" w="med" len="med"/>
                    </a:lnR>
                    <a:lnT>
                      <a:noFill/>
                    </a:lnT>
                    <a:lnB w="381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70838015"/>
                  </a:ext>
                </a:extLst>
              </a:tr>
              <a:tr h="202981">
                <a:tc>
                  <a:txBody>
                    <a:bodyPr/>
                    <a:lstStyle/>
                    <a:p>
                      <a:pPr marL="0" marR="0" lvl="0" indent="0" algn="dist" defTabSz="914400" rtl="0" eaLnBrk="1" fontAlgn="base" latinLnBrk="0" hangingPunct="1">
                        <a:lnSpc>
                          <a:spcPct val="120000"/>
                        </a:lnSpc>
                        <a:spcBef>
                          <a:spcPct val="20000"/>
                        </a:spcBef>
                        <a:spcAft>
                          <a:spcPct val="0"/>
                        </a:spcAft>
                        <a:buClrTx/>
                        <a:buSzTx/>
                        <a:buFontTx/>
                        <a:buNone/>
                        <a:tabLst/>
                        <a:defRPr/>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資本金</a:t>
                      </a:r>
                    </a:p>
                  </a:txBody>
                  <a:tcPr marL="89492" marR="89492" marT="45011" marB="45011" horzOverflow="overflow">
                    <a:lnL w="38100" cap="flat" cmpd="sng" algn="ctr">
                      <a:solidFill>
                        <a:srgbClr val="006C60"/>
                      </a:solidFill>
                      <a:prstDash val="solid"/>
                      <a:round/>
                      <a:headEnd type="none" w="med" len="med"/>
                      <a:tailEnd type="none" w="med" len="med"/>
                    </a:lnL>
                    <a:lnR>
                      <a:noFill/>
                    </a:lnR>
                    <a:lnT>
                      <a:noFill/>
                    </a:lnT>
                    <a:lnB w="381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en-US" altLang="zh-TW"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3</a:t>
                      </a:r>
                      <a:r>
                        <a:rPr kumimoji="1" lang="zh-TW"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億</a:t>
                      </a:r>
                      <a:r>
                        <a:rPr kumimoji="1" lang="en-US" altLang="zh-TW"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3</a:t>
                      </a:r>
                      <a:r>
                        <a:rPr kumimoji="1" lang="zh-TW"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千万円</a:t>
                      </a:r>
                      <a:endPar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txBody>
                  <a:tcPr marL="89492" marR="89492" marT="45011" marB="45011" horzOverflow="overflow">
                    <a:lnL>
                      <a:noFill/>
                    </a:lnL>
                    <a:lnR w="38100" cap="flat" cmpd="sng" algn="ctr">
                      <a:solidFill>
                        <a:srgbClr val="006C60"/>
                      </a:solidFill>
                      <a:prstDash val="solid"/>
                      <a:round/>
                      <a:headEnd type="none" w="med" len="med"/>
                      <a:tailEnd type="none" w="med" len="med"/>
                    </a:lnR>
                    <a:lnT>
                      <a:noFill/>
                    </a:lnT>
                    <a:lnB w="381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824114"/>
                  </a:ext>
                </a:extLst>
              </a:tr>
              <a:tr h="330202">
                <a:tc>
                  <a:txBody>
                    <a:bodyPr/>
                    <a:lstStyle/>
                    <a:p>
                      <a:pPr marL="0" marR="0" lvl="0" indent="0" algn="dist" defTabSz="914400" rtl="0" eaLnBrk="1" fontAlgn="base" latinLnBrk="0" hangingPunct="1">
                        <a:lnSpc>
                          <a:spcPct val="120000"/>
                        </a:lnSpc>
                        <a:spcBef>
                          <a:spcPct val="20000"/>
                        </a:spcBef>
                        <a:spcAft>
                          <a:spcPct val="0"/>
                        </a:spcAft>
                        <a:buClrTx/>
                        <a:buSzTx/>
                        <a:buFontTx/>
                        <a:buNone/>
                        <a:tabLst/>
                        <a:defRPr/>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株主</a:t>
                      </a:r>
                      <a:endPar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endParaRPr>
                    </a:p>
                  </a:txBody>
                  <a:tcPr marL="89492" marR="89492" marT="45011" marB="45011" horzOverflow="overflow">
                    <a:lnL w="38100" cap="flat" cmpd="sng" algn="ctr">
                      <a:solidFill>
                        <a:srgbClr val="006C60"/>
                      </a:solidFill>
                      <a:prstDash val="solid"/>
                      <a:round/>
                      <a:headEnd type="none" w="med" len="med"/>
                      <a:tailEnd type="none" w="med" len="med"/>
                    </a:lnL>
                    <a:lnR>
                      <a:noFill/>
                    </a:lnR>
                    <a:lnT>
                      <a:noFill/>
                    </a:lnT>
                    <a:lnB w="381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MS</a:t>
                      </a: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a:t>
                      </a:r>
                      <a:r>
                        <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AD</a:t>
                      </a: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インシュアランスグループホールディングス</a:t>
                      </a:r>
                      <a:br>
                        <a:rPr kumimoji="1" lang="en-US" altLang="ja-JP"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b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株式会社</a:t>
                      </a:r>
                    </a:p>
                  </a:txBody>
                  <a:tcPr marL="89492" marR="89492" marT="45011" marB="45011" horzOverflow="overflow">
                    <a:lnL>
                      <a:noFill/>
                    </a:lnL>
                    <a:lnR w="38100" cap="flat" cmpd="sng" algn="ctr">
                      <a:solidFill>
                        <a:srgbClr val="006C60"/>
                      </a:solidFill>
                      <a:prstDash val="solid"/>
                      <a:round/>
                      <a:headEnd type="none" w="med" len="med"/>
                      <a:tailEnd type="none" w="med" len="med"/>
                    </a:lnR>
                    <a:lnT>
                      <a:noFill/>
                    </a:lnT>
                    <a:lnB w="381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88052645"/>
                  </a:ext>
                </a:extLst>
              </a:tr>
              <a:tr h="330202">
                <a:tc>
                  <a:txBody>
                    <a:bodyPr/>
                    <a:lstStyle/>
                    <a:p>
                      <a:pPr marL="0" marR="0" lvl="0" indent="0" algn="dist" defTabSz="914400" rtl="0" eaLnBrk="1" fontAlgn="base" latinLnBrk="0" hangingPunct="1">
                        <a:lnSpc>
                          <a:spcPct val="120000"/>
                        </a:lnSpc>
                        <a:spcBef>
                          <a:spcPct val="2000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事業領域</a:t>
                      </a:r>
                    </a:p>
                  </a:txBody>
                  <a:tcPr marL="89492" marR="89492" marT="45011" marB="45011" horzOverflow="overflow">
                    <a:lnL w="38100" cap="flat" cmpd="sng" algn="ctr">
                      <a:solidFill>
                        <a:srgbClr val="006C60"/>
                      </a:solidFill>
                      <a:prstDash val="solid"/>
                      <a:round/>
                      <a:headEnd type="none" w="med" len="med"/>
                      <a:tailEnd type="none" w="med" len="med"/>
                    </a:lnL>
                    <a:lnR>
                      <a:noFill/>
                    </a:lnR>
                    <a:lnT>
                      <a:noFill/>
                    </a:lnT>
                    <a:lnB w="38100" cap="flat" cmpd="sng" algn="ctr">
                      <a:solidFill>
                        <a:srgbClr val="006C6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20000"/>
                        </a:lnSpc>
                        <a:spcBef>
                          <a:spcPct val="0"/>
                        </a:spcBef>
                        <a:spcAft>
                          <a:spcPct val="0"/>
                        </a:spcAft>
                        <a:buClrTx/>
                        <a:buSzTx/>
                        <a:buFontTx/>
                        <a:buNone/>
                        <a:tabLst/>
                      </a:pP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コンサルティング、受託調査研究、セミナー開催／</a:t>
                      </a:r>
                      <a:b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br>
                      <a:r>
                        <a:rPr kumimoji="1" lang="ja-JP" altLang="en-US" sz="700" b="0" i="0" u="none" strike="noStrike" cap="none" normalizeH="0" baseline="0" dirty="0">
                          <a:ln>
                            <a:noFill/>
                          </a:ln>
                          <a:solidFill>
                            <a:srgbClr val="333333"/>
                          </a:solidFill>
                          <a:effectLst/>
                          <a:latin typeface="Meiryo UI" panose="020B0604030504040204" pitchFamily="50" charset="-128"/>
                          <a:ea typeface="Meiryo UI" panose="020B0604030504040204" pitchFamily="50" charset="-128"/>
                        </a:rPr>
                        <a:t>講師派遣　会員制事業　出版　等</a:t>
                      </a:r>
                    </a:p>
                  </a:txBody>
                  <a:tcPr marL="89492" marR="89492" marT="45011" marB="45011" horzOverflow="overflow">
                    <a:lnL>
                      <a:noFill/>
                    </a:lnL>
                    <a:lnR w="38100" cap="flat" cmpd="sng" algn="ctr">
                      <a:solidFill>
                        <a:srgbClr val="006C60"/>
                      </a:solidFill>
                      <a:prstDash val="solid"/>
                      <a:round/>
                      <a:headEnd type="none" w="med" len="med"/>
                      <a:tailEnd type="none" w="med" len="med"/>
                    </a:lnR>
                    <a:lnT>
                      <a:noFill/>
                    </a:lnT>
                    <a:lnB w="38100" cap="flat" cmpd="sng" algn="ctr">
                      <a:solidFill>
                        <a:srgbClr val="006C6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22" name="Rectangle 41">
            <a:extLst>
              <a:ext uri="{FF2B5EF4-FFF2-40B4-BE49-F238E27FC236}">
                <a16:creationId xmlns:a16="http://schemas.microsoft.com/office/drawing/2014/main" id="{C430168B-9891-423B-B65D-B35D788F2F83}"/>
              </a:ext>
            </a:extLst>
          </p:cNvPr>
          <p:cNvSpPr>
            <a:spLocks noChangeArrowheads="1"/>
          </p:cNvSpPr>
          <p:nvPr/>
        </p:nvSpPr>
        <p:spPr bwMode="auto">
          <a:xfrm>
            <a:off x="-12700" y="5745088"/>
            <a:ext cx="6870700" cy="360000"/>
          </a:xfrm>
          <a:prstGeom prst="rect">
            <a:avLst/>
          </a:prstGeom>
          <a:gradFill rotWithShape="1">
            <a:gsLst>
              <a:gs pos="0">
                <a:srgbClr val="008080"/>
              </a:gs>
              <a:gs pos="55000">
                <a:srgbClr val="66B3B3"/>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　研修実施までの対応フロー／その他留意事項</a:t>
            </a:r>
          </a:p>
        </p:txBody>
      </p:sp>
      <p:cxnSp>
        <p:nvCxnSpPr>
          <p:cNvPr id="26" name="直線コネクタ 25">
            <a:extLst>
              <a:ext uri="{FF2B5EF4-FFF2-40B4-BE49-F238E27FC236}">
                <a16:creationId xmlns:a16="http://schemas.microsoft.com/office/drawing/2014/main" id="{5A8D8587-261C-4B29-BDAA-A0E96E087AB4}"/>
              </a:ext>
            </a:extLst>
          </p:cNvPr>
          <p:cNvCxnSpPr/>
          <p:nvPr/>
        </p:nvCxnSpPr>
        <p:spPr bwMode="auto">
          <a:xfrm>
            <a:off x="-2043608" y="3872880"/>
            <a:ext cx="914400" cy="914400"/>
          </a:xfrm>
          <a:prstGeom prst="line">
            <a:avLst/>
          </a:pr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a:extLst>
              <a:ext uri="{FF2B5EF4-FFF2-40B4-BE49-F238E27FC236}">
                <a16:creationId xmlns:a16="http://schemas.microsoft.com/office/drawing/2014/main" id="{EFB70E80-27A9-4B71-B645-F783AF3C02E8}"/>
              </a:ext>
            </a:extLst>
          </p:cNvPr>
          <p:cNvCxnSpPr/>
          <p:nvPr/>
        </p:nvCxnSpPr>
        <p:spPr bwMode="auto">
          <a:xfrm>
            <a:off x="181917" y="2929849"/>
            <a:ext cx="0" cy="4399415"/>
          </a:xfrm>
          <a:prstGeom prst="line">
            <a:avLst/>
          </a:pr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a:extLst>
              <a:ext uri="{FF2B5EF4-FFF2-40B4-BE49-F238E27FC236}">
                <a16:creationId xmlns:a16="http://schemas.microsoft.com/office/drawing/2014/main" id="{5ADA7750-0E4A-4235-8F41-905B21F3929F}"/>
              </a:ext>
            </a:extLst>
          </p:cNvPr>
          <p:cNvSpPr txBox="1"/>
          <p:nvPr/>
        </p:nvSpPr>
        <p:spPr>
          <a:xfrm>
            <a:off x="203143" y="6106289"/>
            <a:ext cx="6462496" cy="430887"/>
          </a:xfrm>
          <a:prstGeom prst="rect">
            <a:avLst/>
          </a:prstGeom>
          <a:noFill/>
        </p:spPr>
        <p:txBody>
          <a:bodyPr wrap="square">
            <a:spAutoFit/>
          </a:body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pPr>
            <a:r>
              <a:rPr kumimoji="0" lang="ja-JP" altLang="en-US" sz="1100" dirty="0">
                <a:latin typeface="Meiryo UI" panose="020B0604030504040204" pitchFamily="50" charset="-128"/>
                <a:ea typeface="Meiryo UI" panose="020B0604030504040204" pitchFamily="50" charset="-128"/>
              </a:rPr>
              <a:t>正式なご依頼の後、実施希望日程をお伺いいたします。</a:t>
            </a:r>
            <a:r>
              <a:rPr kumimoji="0" lang="en-US" altLang="ja-JP" sz="1100" baseline="30000" dirty="0">
                <a:latin typeface="Meiryo UI" panose="020B0604030504040204" pitchFamily="50" charset="-128"/>
                <a:ea typeface="Meiryo UI" panose="020B0604030504040204" pitchFamily="50" charset="-128"/>
              </a:rPr>
              <a:t>※</a:t>
            </a:r>
            <a:r>
              <a:rPr kumimoji="0" lang="ja-JP" altLang="en-US" sz="1100" baseline="30000" dirty="0">
                <a:latin typeface="Meiryo UI" panose="020B0604030504040204" pitchFamily="50" charset="-128"/>
                <a:ea typeface="Meiryo UI" panose="020B0604030504040204" pitchFamily="50" charset="-128"/>
              </a:rPr>
              <a:t>　</a:t>
            </a:r>
            <a:r>
              <a:rPr kumimoji="0" lang="ja-JP" altLang="en-US" sz="1100" dirty="0">
                <a:latin typeface="Meiryo UI" panose="020B0604030504040204" pitchFamily="50" charset="-128"/>
                <a:ea typeface="Meiryo UI" panose="020B0604030504040204" pitchFamily="50" charset="-128"/>
              </a:rPr>
              <a:t>実施をご希望される際は、下記お問合せ先記載の三井住友海上の担当者までご連絡ください。</a:t>
            </a:r>
            <a:endParaRPr kumimoji="0" lang="en-US" altLang="ja-JP" sz="1100" dirty="0">
              <a:latin typeface="Meiryo UI" panose="020B0604030504040204" pitchFamily="50" charset="-128"/>
              <a:ea typeface="Meiryo UI" panose="020B0604030504040204" pitchFamily="50" charset="-128"/>
            </a:endParaRPr>
          </a:p>
        </p:txBody>
      </p:sp>
      <p:graphicFrame>
        <p:nvGraphicFramePr>
          <p:cNvPr id="2" name="図表 1">
            <a:extLst>
              <a:ext uri="{FF2B5EF4-FFF2-40B4-BE49-F238E27FC236}">
                <a16:creationId xmlns:a16="http://schemas.microsoft.com/office/drawing/2014/main" id="{F9F2B6BA-C488-423F-9DF2-8F3D0BA77EC7}"/>
              </a:ext>
            </a:extLst>
          </p:cNvPr>
          <p:cNvGraphicFramePr/>
          <p:nvPr>
            <p:extLst>
              <p:ext uri="{D42A27DB-BD31-4B8C-83A1-F6EECF244321}">
                <p14:modId xmlns:p14="http://schemas.microsoft.com/office/powerpoint/2010/main" val="164370406"/>
              </p:ext>
            </p:extLst>
          </p:nvPr>
        </p:nvGraphicFramePr>
        <p:xfrm>
          <a:off x="691981" y="6537176"/>
          <a:ext cx="5398612" cy="49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テキスト ボックス 23">
            <a:extLst>
              <a:ext uri="{FF2B5EF4-FFF2-40B4-BE49-F238E27FC236}">
                <a16:creationId xmlns:a16="http://schemas.microsoft.com/office/drawing/2014/main" id="{900BC48B-71EA-4C87-A783-D10E1303F94E}"/>
              </a:ext>
            </a:extLst>
          </p:cNvPr>
          <p:cNvSpPr txBox="1"/>
          <p:nvPr/>
        </p:nvSpPr>
        <p:spPr>
          <a:xfrm>
            <a:off x="376535" y="7010008"/>
            <a:ext cx="6451245" cy="2462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希望日程は、</a:t>
            </a:r>
            <a:r>
              <a:rPr kumimoji="0" lang="ja-JP" altLang="en-US" sz="1000" dirty="0">
                <a:latin typeface="Meiryo UI" panose="020B0604030504040204" pitchFamily="50" charset="-128"/>
                <a:ea typeface="Meiryo UI" panose="020B0604030504040204" pitchFamily="50" charset="-128"/>
              </a:rPr>
              <a:t>ご依頼日から</a:t>
            </a:r>
            <a:r>
              <a:rPr kumimoji="0"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２週間以上先の日程で、３日程以上ご指定ください。</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1B1B6144-400D-44F5-B80E-65C5A3C1A4E1}"/>
              </a:ext>
            </a:extLst>
          </p:cNvPr>
          <p:cNvSpPr txBox="1"/>
          <p:nvPr/>
        </p:nvSpPr>
        <p:spPr>
          <a:xfrm>
            <a:off x="181917" y="7300228"/>
            <a:ext cx="6351692" cy="677108"/>
          </a:xfrm>
          <a:prstGeom prst="rect">
            <a:avLst/>
          </a:prstGeom>
          <a:noFill/>
        </p:spPr>
        <p:txBody>
          <a:bodyPr wrap="square">
            <a:spAutoFit/>
          </a:bodyPr>
          <a:lstStyle/>
          <a:p>
            <a:pPr marL="171450" marR="0" lvl="0" indent="-171450" algn="l" defTabSz="914400" rtl="0" eaLnBrk="0" fontAlgn="base" latinLnBrk="0" hangingPunct="0">
              <a:lnSpc>
                <a:spcPct val="100000"/>
              </a:lnSpc>
              <a:spcBef>
                <a:spcPct val="0"/>
              </a:spcBef>
              <a:spcAft>
                <a:spcPts val="600"/>
              </a:spcAft>
              <a:buClrTx/>
              <a:buSzTx/>
              <a:buFont typeface="Wingdings" panose="05000000000000000000" pitchFamily="2" charset="2"/>
              <a:buChar char="l"/>
              <a:tabLst/>
            </a:pPr>
            <a:r>
              <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本研修は、全業種に対応可能な定型研修になります。企業の個別事情を踏まえたカスタマイズは原則行いません。個別の内容調整をご希望される場合は、担当者へお問い合わせください。</a:t>
            </a:r>
            <a:endParaRPr kumimoji="0"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7800" marR="0" lvl="0" indent="-177800" algn="l" defTabSz="914400" rtl="0" eaLnBrk="0" fontAlgn="base" latinLnBrk="0" hangingPunct="0">
              <a:lnSpc>
                <a:spcPct val="100000"/>
              </a:lnSpc>
              <a:spcBef>
                <a:spcPct val="0"/>
              </a:spcBef>
              <a:spcAft>
                <a:spcPts val="600"/>
              </a:spcAft>
              <a:buClrTx/>
              <a:buSzTx/>
              <a:buFont typeface="Wingdings" panose="05000000000000000000" pitchFamily="2" charset="2"/>
              <a:buChar char="l"/>
              <a:tabLst/>
            </a:pPr>
            <a:r>
              <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本研修は、原則</a:t>
            </a:r>
            <a:r>
              <a:rPr kumimoji="0"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Web</a:t>
            </a:r>
            <a:r>
              <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開催となります。対面開催を希望の場合は、担当者までお問合せください。</a:t>
            </a:r>
            <a:endPar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498888F2-6D1E-4F70-8A03-CF0FDCE65424}"/>
              </a:ext>
            </a:extLst>
          </p:cNvPr>
          <p:cNvSpPr txBox="1"/>
          <p:nvPr/>
        </p:nvSpPr>
        <p:spPr>
          <a:xfrm>
            <a:off x="29740" y="4382695"/>
            <a:ext cx="6669510" cy="307777"/>
          </a:xfrm>
          <a:prstGeom prst="rect">
            <a:avLst/>
          </a:prstGeom>
          <a:noFill/>
        </p:spPr>
        <p:txBody>
          <a:bodyPr wrap="square">
            <a:spAutoFit/>
          </a:bodyPr>
          <a:lstStyle/>
          <a:p>
            <a:r>
              <a:rPr lang="ja-JP" altLang="en-US" sz="1400" u="sng" dirty="0">
                <a:latin typeface="Meiryo UI" panose="020B0604030504040204" pitchFamily="50" charset="-128"/>
                <a:ea typeface="Meiryo UI" panose="020B0604030504040204" pitchFamily="50" charset="-128"/>
              </a:rPr>
              <a:t>研修の対象者、所要時間、料金</a:t>
            </a:r>
          </a:p>
        </p:txBody>
      </p:sp>
      <p:sp>
        <p:nvSpPr>
          <p:cNvPr id="32" name="テキスト ボックス 31">
            <a:extLst>
              <a:ext uri="{FF2B5EF4-FFF2-40B4-BE49-F238E27FC236}">
                <a16:creationId xmlns:a16="http://schemas.microsoft.com/office/drawing/2014/main" id="{2044A340-5644-4D77-BF49-5AE212A5229D}"/>
              </a:ext>
            </a:extLst>
          </p:cNvPr>
          <p:cNvSpPr txBox="1"/>
          <p:nvPr/>
        </p:nvSpPr>
        <p:spPr>
          <a:xfrm>
            <a:off x="29740" y="13031"/>
            <a:ext cx="6699250" cy="307777"/>
          </a:xfrm>
          <a:prstGeom prst="rect">
            <a:avLst/>
          </a:prstGeom>
          <a:noFill/>
        </p:spPr>
        <p:txBody>
          <a:bodyPr wrap="square">
            <a:spAutoFit/>
          </a:bodyPr>
          <a:lstStyle/>
          <a:p>
            <a:r>
              <a:rPr lang="ja-JP" altLang="en-US" sz="1400" u="sng" dirty="0">
                <a:latin typeface="Meiryo UI" panose="020B0604030504040204" pitchFamily="50" charset="-128"/>
                <a:ea typeface="Meiryo UI" panose="020B0604030504040204" pitchFamily="50" charset="-128"/>
              </a:rPr>
              <a:t>Ｂ</a:t>
            </a:r>
            <a:r>
              <a:rPr lang="en-US" altLang="ja-JP" sz="1400" u="sng"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　カスハラ対策導入の手引き編</a:t>
            </a:r>
          </a:p>
        </p:txBody>
      </p:sp>
      <p:graphicFrame>
        <p:nvGraphicFramePr>
          <p:cNvPr id="33" name="表 38">
            <a:extLst>
              <a:ext uri="{FF2B5EF4-FFF2-40B4-BE49-F238E27FC236}">
                <a16:creationId xmlns:a16="http://schemas.microsoft.com/office/drawing/2014/main" id="{B9506D46-6564-4BF7-A1B4-0A73E30C92A0}"/>
              </a:ext>
            </a:extLst>
          </p:cNvPr>
          <p:cNvGraphicFramePr>
            <a:graphicFrameLocks noGrp="1"/>
          </p:cNvGraphicFramePr>
          <p:nvPr>
            <p:extLst>
              <p:ext uri="{D42A27DB-BD31-4B8C-83A1-F6EECF244321}">
                <p14:modId xmlns:p14="http://schemas.microsoft.com/office/powerpoint/2010/main" val="1905714815"/>
              </p:ext>
            </p:extLst>
          </p:nvPr>
        </p:nvGraphicFramePr>
        <p:xfrm>
          <a:off x="149923" y="298834"/>
          <a:ext cx="6515724" cy="259080"/>
        </p:xfrm>
        <a:graphic>
          <a:graphicData uri="http://schemas.openxmlformats.org/drawingml/2006/table">
            <a:tbl>
              <a:tblPr bandRow="1">
                <a:tableStyleId>{69CF1AB2-1976-4502-BF36-3FF5EA218861}</a:tableStyleId>
              </a:tblPr>
              <a:tblGrid>
                <a:gridCol w="6515724">
                  <a:extLst>
                    <a:ext uri="{9D8B030D-6E8A-4147-A177-3AD203B41FA5}">
                      <a16:colId xmlns:a16="http://schemas.microsoft.com/office/drawing/2014/main" val="4002310438"/>
                    </a:ext>
                  </a:extLst>
                </a:gridCol>
              </a:tblGrid>
              <a:tr h="218325">
                <a:tc>
                  <a:txBody>
                    <a:bodyPr/>
                    <a:lstStyle/>
                    <a:p>
                      <a:pPr algn="l"/>
                      <a:r>
                        <a:rPr lang="ja-JP" altLang="en-US" sz="1100" b="0" kern="100" dirty="0">
                          <a:solidFill>
                            <a:srgbClr val="333333"/>
                          </a:solidFill>
                          <a:effectLst/>
                          <a:latin typeface="Meiryo UI" panose="020B0604030504040204" pitchFamily="50" charset="-128"/>
                          <a:ea typeface="Meiryo UI" panose="020B0604030504040204" pitchFamily="50" charset="-128"/>
                        </a:rPr>
                        <a:t>カスハラ対策の実施や見直しを検討している企業向けに、具体的な対策検討や体制整備についてご紹介します。</a:t>
                      </a:r>
                    </a:p>
                  </a:txBody>
                  <a:tcPr marL="45720" marR="45720" anchor="ctr"/>
                </a:tc>
                <a:extLst>
                  <a:ext uri="{0D108BD9-81ED-4DB2-BD59-A6C34878D82A}">
                    <a16:rowId xmlns:a16="http://schemas.microsoft.com/office/drawing/2014/main" val="1068968325"/>
                  </a:ext>
                </a:extLst>
              </a:tr>
            </a:tbl>
          </a:graphicData>
        </a:graphic>
      </p:graphicFrame>
      <p:pic>
        <p:nvPicPr>
          <p:cNvPr id="8" name="図 7">
            <a:extLst>
              <a:ext uri="{FF2B5EF4-FFF2-40B4-BE49-F238E27FC236}">
                <a16:creationId xmlns:a16="http://schemas.microsoft.com/office/drawing/2014/main" id="{A6251437-EB45-4C12-92E9-BB112850EE7B}"/>
              </a:ext>
            </a:extLst>
          </p:cNvPr>
          <p:cNvPicPr>
            <a:picLocks/>
          </p:cNvPicPr>
          <p:nvPr/>
        </p:nvPicPr>
        <p:blipFill>
          <a:blip r:embed="rId8"/>
          <a:stretch>
            <a:fillRect/>
          </a:stretch>
        </p:blipFill>
        <p:spPr>
          <a:xfrm>
            <a:off x="203141" y="2506334"/>
            <a:ext cx="3060000" cy="1872000"/>
          </a:xfrm>
          <a:prstGeom prst="rect">
            <a:avLst/>
          </a:prstGeom>
          <a:ln>
            <a:solidFill>
              <a:schemeClr val="tx1"/>
            </a:solidFill>
          </a:ln>
        </p:spPr>
      </p:pic>
      <p:pic>
        <p:nvPicPr>
          <p:cNvPr id="3" name="図 2">
            <a:extLst>
              <a:ext uri="{FF2B5EF4-FFF2-40B4-BE49-F238E27FC236}">
                <a16:creationId xmlns:a16="http://schemas.microsoft.com/office/drawing/2014/main" id="{CBBFE35E-E4D5-478D-9C97-C436A31CE74D}"/>
              </a:ext>
            </a:extLst>
          </p:cNvPr>
          <p:cNvPicPr>
            <a:picLocks/>
          </p:cNvPicPr>
          <p:nvPr/>
        </p:nvPicPr>
        <p:blipFill>
          <a:blip r:embed="rId9"/>
          <a:stretch>
            <a:fillRect/>
          </a:stretch>
        </p:blipFill>
        <p:spPr>
          <a:xfrm>
            <a:off x="203141" y="582610"/>
            <a:ext cx="3060000" cy="1872000"/>
          </a:xfrm>
          <a:prstGeom prst="rect">
            <a:avLst/>
          </a:prstGeom>
          <a:ln>
            <a:solidFill>
              <a:schemeClr val="tx1"/>
            </a:solidFill>
          </a:ln>
        </p:spPr>
      </p:pic>
      <p:pic>
        <p:nvPicPr>
          <p:cNvPr id="4" name="図 3">
            <a:extLst>
              <a:ext uri="{FF2B5EF4-FFF2-40B4-BE49-F238E27FC236}">
                <a16:creationId xmlns:a16="http://schemas.microsoft.com/office/drawing/2014/main" id="{77730FE0-FE66-4E4B-8416-C950807A3E8E}"/>
              </a:ext>
            </a:extLst>
          </p:cNvPr>
          <p:cNvPicPr>
            <a:picLocks/>
          </p:cNvPicPr>
          <p:nvPr/>
        </p:nvPicPr>
        <p:blipFill>
          <a:blip r:embed="rId10"/>
          <a:stretch>
            <a:fillRect/>
          </a:stretch>
        </p:blipFill>
        <p:spPr>
          <a:xfrm>
            <a:off x="3477845" y="582610"/>
            <a:ext cx="3060000" cy="1872000"/>
          </a:xfrm>
          <a:prstGeom prst="rect">
            <a:avLst/>
          </a:prstGeom>
          <a:ln>
            <a:solidFill>
              <a:schemeClr val="tx1"/>
            </a:solidFill>
          </a:ln>
        </p:spPr>
      </p:pic>
      <p:pic>
        <p:nvPicPr>
          <p:cNvPr id="5" name="図 4">
            <a:extLst>
              <a:ext uri="{FF2B5EF4-FFF2-40B4-BE49-F238E27FC236}">
                <a16:creationId xmlns:a16="http://schemas.microsoft.com/office/drawing/2014/main" id="{A77F6359-2134-477A-B890-E8AB98AE5B0A}"/>
              </a:ext>
            </a:extLst>
          </p:cNvPr>
          <p:cNvPicPr>
            <a:picLocks/>
          </p:cNvPicPr>
          <p:nvPr/>
        </p:nvPicPr>
        <p:blipFill>
          <a:blip r:embed="rId11"/>
          <a:stretch>
            <a:fillRect/>
          </a:stretch>
        </p:blipFill>
        <p:spPr>
          <a:xfrm>
            <a:off x="3477845" y="2504134"/>
            <a:ext cx="3060000" cy="1872000"/>
          </a:xfrm>
          <a:prstGeom prst="rect">
            <a:avLst/>
          </a:prstGeom>
          <a:ln>
            <a:solidFill>
              <a:schemeClr val="tx1"/>
            </a:solidFill>
          </a:ln>
        </p:spPr>
      </p:pic>
      <p:graphicFrame>
        <p:nvGraphicFramePr>
          <p:cNvPr id="6" name="表 6">
            <a:extLst>
              <a:ext uri="{FF2B5EF4-FFF2-40B4-BE49-F238E27FC236}">
                <a16:creationId xmlns:a16="http://schemas.microsoft.com/office/drawing/2014/main" id="{71C2739C-080F-4243-9343-EC8CF86070DF}"/>
              </a:ext>
            </a:extLst>
          </p:cNvPr>
          <p:cNvGraphicFramePr>
            <a:graphicFrameLocks noGrp="1"/>
          </p:cNvGraphicFramePr>
          <p:nvPr>
            <p:extLst>
              <p:ext uri="{D42A27DB-BD31-4B8C-83A1-F6EECF244321}">
                <p14:modId xmlns:p14="http://schemas.microsoft.com/office/powerpoint/2010/main" val="663837120"/>
              </p:ext>
            </p:extLst>
          </p:nvPr>
        </p:nvGraphicFramePr>
        <p:xfrm>
          <a:off x="145805" y="4664968"/>
          <a:ext cx="6387806" cy="972000"/>
        </p:xfrm>
        <a:graphic>
          <a:graphicData uri="http://schemas.openxmlformats.org/drawingml/2006/table">
            <a:tbl>
              <a:tblPr bandRow="1">
                <a:tableStyleId>{69CF1AB2-1976-4502-BF36-3FF5EA218861}</a:tableStyleId>
              </a:tblPr>
              <a:tblGrid>
                <a:gridCol w="1955491">
                  <a:extLst>
                    <a:ext uri="{9D8B030D-6E8A-4147-A177-3AD203B41FA5}">
                      <a16:colId xmlns:a16="http://schemas.microsoft.com/office/drawing/2014/main" val="724103257"/>
                    </a:ext>
                  </a:extLst>
                </a:gridCol>
                <a:gridCol w="2427219">
                  <a:extLst>
                    <a:ext uri="{9D8B030D-6E8A-4147-A177-3AD203B41FA5}">
                      <a16:colId xmlns:a16="http://schemas.microsoft.com/office/drawing/2014/main" val="593970372"/>
                    </a:ext>
                  </a:extLst>
                </a:gridCol>
                <a:gridCol w="1002548">
                  <a:extLst>
                    <a:ext uri="{9D8B030D-6E8A-4147-A177-3AD203B41FA5}">
                      <a16:colId xmlns:a16="http://schemas.microsoft.com/office/drawing/2014/main" val="169029113"/>
                    </a:ext>
                  </a:extLst>
                </a:gridCol>
                <a:gridCol w="1002548">
                  <a:extLst>
                    <a:ext uri="{9D8B030D-6E8A-4147-A177-3AD203B41FA5}">
                      <a16:colId xmlns:a16="http://schemas.microsoft.com/office/drawing/2014/main" val="1581796646"/>
                    </a:ext>
                  </a:extLst>
                </a:gridCol>
              </a:tblGrid>
              <a:tr h="324000">
                <a:tc>
                  <a:txBody>
                    <a:bodyPr/>
                    <a:lstStyle/>
                    <a:p>
                      <a:pPr algn="ctr"/>
                      <a:r>
                        <a:rPr kumimoji="1" lang="ja-JP" altLang="en-US" sz="1050" b="1" dirty="0">
                          <a:latin typeface="Meiryo UI" panose="020B0604030504040204" pitchFamily="50" charset="-128"/>
                          <a:ea typeface="Meiryo UI" panose="020B0604030504040204" pitchFamily="50" charset="-128"/>
                        </a:rPr>
                        <a:t>研修の種類</a:t>
                      </a:r>
                    </a:p>
                  </a:txBody>
                  <a:tcPr marL="45720" marR="45720" anchor="ctr"/>
                </a:tc>
                <a:tc>
                  <a:txBody>
                    <a:bodyPr/>
                    <a:lstStyle/>
                    <a:p>
                      <a:pPr algn="ctr"/>
                      <a:r>
                        <a:rPr kumimoji="1" lang="ja-JP" altLang="en-US" sz="1050" b="1" dirty="0">
                          <a:latin typeface="Meiryo UI" panose="020B0604030504040204" pitchFamily="50" charset="-128"/>
                          <a:ea typeface="Meiryo UI" panose="020B0604030504040204" pitchFamily="50" charset="-128"/>
                        </a:rPr>
                        <a:t>対象者</a:t>
                      </a:r>
                    </a:p>
                  </a:txBody>
                  <a:tcPr marL="45720" marR="45720" anchor="ctr"/>
                </a:tc>
                <a:tc>
                  <a:txBody>
                    <a:bodyPr/>
                    <a:lstStyle/>
                    <a:p>
                      <a:pPr algn="ctr"/>
                      <a:r>
                        <a:rPr kumimoji="1" lang="ja-JP" altLang="en-US" sz="1050" b="1" dirty="0">
                          <a:latin typeface="Meiryo UI" panose="020B0604030504040204" pitchFamily="50" charset="-128"/>
                          <a:ea typeface="Meiryo UI" panose="020B0604030504040204" pitchFamily="50" charset="-128"/>
                        </a:rPr>
                        <a:t>所要時間</a:t>
                      </a:r>
                    </a:p>
                  </a:txBody>
                  <a:tcPr marL="45720" marR="45720" anchor="ctr"/>
                </a:tc>
                <a:tc>
                  <a:txBody>
                    <a:bodyPr/>
                    <a:lstStyle/>
                    <a:p>
                      <a:pPr algn="ctr"/>
                      <a:r>
                        <a:rPr kumimoji="1" lang="ja-JP" altLang="en-US" sz="1050" b="1" dirty="0">
                          <a:latin typeface="Meiryo UI" panose="020B0604030504040204" pitchFamily="50" charset="-128"/>
                          <a:ea typeface="Meiryo UI" panose="020B0604030504040204" pitchFamily="50" charset="-128"/>
                        </a:rPr>
                        <a:t>料金（税抜）</a:t>
                      </a:r>
                    </a:p>
                  </a:txBody>
                  <a:tcPr marL="45720" marR="45720" anchor="ctr"/>
                </a:tc>
                <a:extLst>
                  <a:ext uri="{0D108BD9-81ED-4DB2-BD59-A6C34878D82A}">
                    <a16:rowId xmlns:a16="http://schemas.microsoft.com/office/drawing/2014/main" val="642974039"/>
                  </a:ext>
                </a:extLst>
              </a:tr>
              <a:tr h="324000">
                <a:tc>
                  <a:txBody>
                    <a:bodyPr/>
                    <a:lstStyle/>
                    <a:p>
                      <a:pPr algn="l"/>
                      <a:r>
                        <a:rPr lang="en-US" altLang="ja-JP" sz="1050" b="1" kern="100" dirty="0">
                          <a:effectLst/>
                          <a:latin typeface="Meiryo UI" panose="020B0604030504040204" pitchFamily="50" charset="-128"/>
                          <a:ea typeface="Meiryo UI" panose="020B0604030504040204" pitchFamily="50" charset="-128"/>
                        </a:rPr>
                        <a:t>A.</a:t>
                      </a:r>
                      <a:r>
                        <a:rPr lang="ja-JP" altLang="en-US" sz="1050" b="1" kern="100" dirty="0">
                          <a:effectLst/>
                          <a:latin typeface="Meiryo UI" panose="020B0604030504040204" pitchFamily="50" charset="-128"/>
                          <a:ea typeface="Meiryo UI" panose="020B0604030504040204" pitchFamily="50" charset="-128"/>
                        </a:rPr>
                        <a:t>　カスハラ対応の基本編</a:t>
                      </a:r>
                      <a:endParaRPr kumimoji="1" lang="ja-JP" altLang="en-US" sz="1050" dirty="0">
                        <a:latin typeface="Meiryo UI" panose="020B0604030504040204" pitchFamily="50" charset="-128"/>
                        <a:ea typeface="Meiryo UI" panose="020B0604030504040204" pitchFamily="50" charset="-128"/>
                      </a:endParaRPr>
                    </a:p>
                  </a:txBody>
                  <a:tcPr marL="45720" marR="45720" anchor="ctr">
                    <a:solidFill>
                      <a:schemeClr val="bg1"/>
                    </a:solidFill>
                  </a:tcPr>
                </a:tc>
                <a:tc>
                  <a:txBody>
                    <a:bodyPr/>
                    <a:lstStyle/>
                    <a:p>
                      <a:pPr algn="ctr"/>
                      <a:r>
                        <a:rPr kumimoji="1" lang="ja-JP" altLang="en-US" sz="1050" dirty="0">
                          <a:latin typeface="Meiryo UI" panose="020B0604030504040204" pitchFamily="50" charset="-128"/>
                          <a:ea typeface="Meiryo UI" panose="020B0604030504040204" pitchFamily="50" charset="-128"/>
                        </a:rPr>
                        <a:t>一般従業員、管理職等</a:t>
                      </a:r>
                    </a:p>
                  </a:txBody>
                  <a:tcPr marL="45720" marR="45720" anchor="ctr">
                    <a:solidFill>
                      <a:schemeClr val="bg1"/>
                    </a:solidFill>
                  </a:tcPr>
                </a:tc>
                <a:tc rowSpan="2">
                  <a:txBody>
                    <a:bodyPr/>
                    <a:lstStyle/>
                    <a:p>
                      <a:pPr algn="ctr"/>
                      <a:r>
                        <a:rPr kumimoji="1" lang="ja-JP" altLang="en-US" sz="1050" dirty="0">
                          <a:latin typeface="Meiryo UI" panose="020B0604030504040204" pitchFamily="50" charset="-128"/>
                          <a:ea typeface="Meiryo UI" panose="020B0604030504040204" pitchFamily="50" charset="-128"/>
                        </a:rPr>
                        <a:t>約</a:t>
                      </a:r>
                      <a:r>
                        <a:rPr kumimoji="1" lang="en-US" altLang="ja-JP" sz="1050" dirty="0">
                          <a:latin typeface="Meiryo UI" panose="020B0604030504040204" pitchFamily="50" charset="-128"/>
                          <a:ea typeface="Meiryo UI" panose="020B0604030504040204" pitchFamily="50" charset="-128"/>
                        </a:rPr>
                        <a:t>60</a:t>
                      </a:r>
                      <a:r>
                        <a:rPr kumimoji="1" lang="ja-JP" altLang="en-US" sz="1050" dirty="0">
                          <a:latin typeface="Meiryo UI" panose="020B0604030504040204" pitchFamily="50" charset="-128"/>
                          <a:ea typeface="Meiryo UI" panose="020B0604030504040204" pitchFamily="50" charset="-128"/>
                        </a:rPr>
                        <a:t>分</a:t>
                      </a:r>
                    </a:p>
                  </a:txBody>
                  <a:tcPr marL="45720" marR="45720" anchor="ctr">
                    <a:solidFill>
                      <a:schemeClr val="bg1"/>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27.3</a:t>
                      </a:r>
                      <a:r>
                        <a:rPr kumimoji="1" lang="ja-JP" altLang="en-US" sz="1050" dirty="0">
                          <a:latin typeface="Meiryo UI" panose="020B0604030504040204" pitchFamily="50" charset="-128"/>
                          <a:ea typeface="Meiryo UI" panose="020B0604030504040204" pitchFamily="50" charset="-128"/>
                        </a:rPr>
                        <a:t>万円</a:t>
                      </a:r>
                    </a:p>
                  </a:txBody>
                  <a:tcPr marL="45720" marR="45720" anchor="ctr">
                    <a:solidFill>
                      <a:schemeClr val="bg1"/>
                    </a:solidFill>
                  </a:tcPr>
                </a:tc>
                <a:extLst>
                  <a:ext uri="{0D108BD9-81ED-4DB2-BD59-A6C34878D82A}">
                    <a16:rowId xmlns:a16="http://schemas.microsoft.com/office/drawing/2014/main" val="1162554036"/>
                  </a:ext>
                </a:extLst>
              </a:tr>
              <a:tr h="324000">
                <a:tc>
                  <a:txBody>
                    <a:bodyPr/>
                    <a:lstStyle/>
                    <a:p>
                      <a:pPr algn="l"/>
                      <a:r>
                        <a:rPr lang="en-US" altLang="ja-JP" sz="1050" b="1" kern="100" dirty="0">
                          <a:effectLst/>
                          <a:latin typeface="Meiryo UI" panose="020B0604030504040204" pitchFamily="50" charset="-128"/>
                          <a:ea typeface="Meiryo UI" panose="020B0604030504040204" pitchFamily="50" charset="-128"/>
                        </a:rPr>
                        <a:t>B.</a:t>
                      </a:r>
                      <a:r>
                        <a:rPr lang="ja-JP" altLang="en-US" sz="1050" b="1" kern="100" dirty="0">
                          <a:effectLst/>
                          <a:latin typeface="Meiryo UI" panose="020B0604030504040204" pitchFamily="50" charset="-128"/>
                          <a:ea typeface="Meiryo UI" panose="020B0604030504040204" pitchFamily="50" charset="-128"/>
                        </a:rPr>
                        <a:t>　カスハラ対策導入の手引き編</a:t>
                      </a:r>
                      <a:endParaRPr kumimoji="1" lang="ja-JP" altLang="en-US" sz="1050" dirty="0">
                        <a:latin typeface="Meiryo UI" panose="020B0604030504040204" pitchFamily="50" charset="-128"/>
                        <a:ea typeface="Meiryo UI" panose="020B0604030504040204" pitchFamily="50" charset="-128"/>
                      </a:endParaRPr>
                    </a:p>
                  </a:txBody>
                  <a:tcPr marL="45720" marR="45720" anchor="ctr">
                    <a:solidFill>
                      <a:schemeClr val="bg1"/>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管理職、役員、カスハラ対策推進部門等</a:t>
                      </a:r>
                    </a:p>
                  </a:txBody>
                  <a:tcPr marL="45720" marR="45720" anchor="ctr">
                    <a:solidFill>
                      <a:schemeClr val="bg1"/>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45720" marR="45720" anchor="ct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1175752750"/>
                  </a:ext>
                </a:extLst>
              </a:tr>
            </a:tbl>
          </a:graphicData>
        </a:graphic>
      </p:graphicFrame>
    </p:spTree>
    <p:extLst>
      <p:ext uri="{BB962C8B-B14F-4D97-AF65-F5344CB8AC3E}">
        <p14:creationId xmlns:p14="http://schemas.microsoft.com/office/powerpoint/2010/main" val="425441373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635</Words>
  <Application>Microsoft Office PowerPoint</Application>
  <PresentationFormat>A4 210 x 297 mm</PresentationFormat>
  <Paragraphs>53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Wingdings</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2025-01-14T02:38:43Z</dcterms:created>
  <dcterms:modified xsi:type="dcterms:W3CDTF">2025-01-15T23:47:05Z</dcterms:modified>
</cp:coreProperties>
</file>