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04" r:id="rId1"/>
  </p:sldMasterIdLst>
  <p:sldIdLst>
    <p:sldId id="271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CDE9DED-B114-AEE9-D936-A069CF9ABB0D}" name="小林千穂_A6Y84" initials="小林" userId="S::3740293@msad.ms-ad-ins.com::5d3b760a-2335-4a7e-b3c8-239f9dde31b8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正嗣 加藤" initials="正嗣" lastIdx="2" clrIdx="0">
    <p:extLst>
      <p:ext uri="{19B8F6BF-5375-455C-9EA6-DF929625EA0E}">
        <p15:presenceInfo xmlns:p15="http://schemas.microsoft.com/office/powerpoint/2012/main" userId="S-1-5-21-280667221-3263179891-662001267-98196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EBF7"/>
    <a:srgbClr val="2A635A"/>
    <a:srgbClr val="FF5050"/>
    <a:srgbClr val="206F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D1DB1C3-A1BD-4670-703E-55584A72313A}" v="22" dt="2024-09-09T06:45:45.56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8" d="100"/>
          <a:sy n="78" d="100"/>
        </p:scale>
        <p:origin x="1728" y="5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8/10/relationships/authors" Target="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39365-3ED6-49ED-88C6-F54C12C90F07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044F0-29CD-49B5-B865-6DA5F3E581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356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39365-3ED6-49ED-88C6-F54C12C90F07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044F0-29CD-49B5-B865-6DA5F3E581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7841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39365-3ED6-49ED-88C6-F54C12C90F07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044F0-29CD-49B5-B865-6DA5F3E581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8936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39365-3ED6-49ED-88C6-F54C12C90F07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044F0-29CD-49B5-B865-6DA5F3E581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8484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39365-3ED6-49ED-88C6-F54C12C90F07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044F0-29CD-49B5-B865-6DA5F3E581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0043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39365-3ED6-49ED-88C6-F54C12C90F07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044F0-29CD-49B5-B865-6DA5F3E581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5392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39365-3ED6-49ED-88C6-F54C12C90F07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044F0-29CD-49B5-B865-6DA5F3E581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8965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39365-3ED6-49ED-88C6-F54C12C90F07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044F0-29CD-49B5-B865-6DA5F3E581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7293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39365-3ED6-49ED-88C6-F54C12C90F07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044F0-29CD-49B5-B865-6DA5F3E581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5217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39365-3ED6-49ED-88C6-F54C12C90F07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044F0-29CD-49B5-B865-6DA5F3E581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7634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39365-3ED6-49ED-88C6-F54C12C90F07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044F0-29CD-49B5-B865-6DA5F3E581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6159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E39365-3ED6-49ED-88C6-F54C12C90F07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5044F0-29CD-49B5-B865-6DA5F3E581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6023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05" r:id="rId1"/>
    <p:sldLayoutId id="2147484106" r:id="rId2"/>
    <p:sldLayoutId id="2147484107" r:id="rId3"/>
    <p:sldLayoutId id="2147484108" r:id="rId4"/>
    <p:sldLayoutId id="2147484109" r:id="rId5"/>
    <p:sldLayoutId id="2147484110" r:id="rId6"/>
    <p:sldLayoutId id="2147484111" r:id="rId7"/>
    <p:sldLayoutId id="2147484112" r:id="rId8"/>
    <p:sldLayoutId id="2147484113" r:id="rId9"/>
    <p:sldLayoutId id="2147484114" r:id="rId10"/>
    <p:sldLayoutId id="214748411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81090866-4C12-47DA-BC26-F267DA1749EB}"/>
              </a:ext>
            </a:extLst>
          </p:cNvPr>
          <p:cNvSpPr/>
          <p:nvPr/>
        </p:nvSpPr>
        <p:spPr>
          <a:xfrm>
            <a:off x="786241" y="3524870"/>
            <a:ext cx="6059405" cy="108502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54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600"/>
              </a:spcAft>
            </a:pP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生配信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2024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28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日（月）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15:00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16:30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録画配信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 2024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日（金）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15:00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16:30</a:t>
            </a:r>
          </a:p>
        </p:txBody>
      </p:sp>
      <p:sp>
        <p:nvSpPr>
          <p:cNvPr id="25" name="Text Box 1049"/>
          <p:cNvSpPr txBox="1">
            <a:spLocks noChangeArrowheads="1"/>
          </p:cNvSpPr>
          <p:nvPr/>
        </p:nvSpPr>
        <p:spPr bwMode="auto">
          <a:xfrm>
            <a:off x="95006" y="8671404"/>
            <a:ext cx="6808077" cy="1902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66462" rIns="0" bIns="0" anchor="ctr" anchorCtr="0">
            <a:spAutoFit/>
          </a:bodyPr>
          <a:lstStyle>
            <a:lvl1pPr>
              <a:spcBef>
                <a:spcPct val="20000"/>
              </a:spcBef>
              <a:buClr>
                <a:srgbClr val="9EA0A1"/>
              </a:buClr>
              <a:buSzPct val="110000"/>
              <a:buFont typeface="Wingdings" panose="05000000000000000000" pitchFamily="2" charset="2"/>
              <a:buChar char="n"/>
              <a:defRPr kumimoji="1" sz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9EA0A1"/>
              </a:buClr>
              <a:buSzPct val="120000"/>
              <a:buFont typeface="Arial" panose="020B0604020202020204" pitchFamily="34" charset="0"/>
              <a:buChar char="»"/>
              <a:defRPr kumimoji="1" sz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9EA0A1"/>
              </a:buClr>
              <a:buFont typeface="Arial" panose="020B0604020202020204" pitchFamily="34" charset="0"/>
              <a:buChar char="-"/>
              <a:defRPr kumimoji="1" sz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9EA0A1"/>
              </a:buClr>
              <a:buFont typeface="Arial" panose="020B0604020202020204" pitchFamily="34" charset="0"/>
              <a:buChar char="-"/>
              <a:defRPr kumimoji="1" sz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9EA0A1"/>
              </a:buClr>
              <a:buFont typeface="Arial" panose="020B0604020202020204" pitchFamily="34" charset="0"/>
              <a:buChar char="-"/>
              <a:defRPr kumimoji="1" sz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A0A1"/>
              </a:buClr>
              <a:buFont typeface="Arial" panose="020B0604020202020204" pitchFamily="34" charset="0"/>
              <a:buChar char="-"/>
              <a:defRPr kumimoji="1" sz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A0A1"/>
              </a:buClr>
              <a:buFont typeface="Arial" panose="020B0604020202020204" pitchFamily="34" charset="0"/>
              <a:buChar char="-"/>
              <a:defRPr kumimoji="1" sz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A0A1"/>
              </a:buClr>
              <a:buFont typeface="Arial" panose="020B0604020202020204" pitchFamily="34" charset="0"/>
              <a:buChar char="-"/>
              <a:defRPr kumimoji="1" sz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A0A1"/>
              </a:buClr>
              <a:buFont typeface="Arial" panose="020B0604020202020204" pitchFamily="34" charset="0"/>
              <a:buChar char="-"/>
              <a:defRPr kumimoji="1" sz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9pPr>
          </a:lstStyle>
          <a:p>
            <a:pPr>
              <a:spcBef>
                <a:spcPct val="50000"/>
              </a:spcBef>
              <a:buClrTx/>
              <a:buSzTx/>
              <a:buNone/>
            </a:pPr>
            <a:r>
              <a:rPr lang="en-US" altLang="ja-JP" sz="800" b="1" dirty="0">
                <a:solidFill>
                  <a:prstClr val="black"/>
                </a:solidFill>
                <a:latin typeface="Meiryo UI"/>
                <a:ea typeface="Meiryo UI"/>
              </a:rPr>
              <a:t>※</a:t>
            </a:r>
            <a:r>
              <a:rPr lang="ja-JP" altLang="en-US" sz="800" b="1" dirty="0">
                <a:solidFill>
                  <a:prstClr val="black"/>
                </a:solidFill>
                <a:latin typeface="Meiryo UI"/>
                <a:ea typeface="Meiryo UI"/>
              </a:rPr>
              <a:t>本イベントの著作権はＭＳ＆ＡＤインターリスク総研株式会社に帰属します。また、内容については一部変更する場合がございます。あらかじめご了承ください。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5C7F75F3-8F34-4E3A-91F9-B511143FDAD6}"/>
              </a:ext>
            </a:extLst>
          </p:cNvPr>
          <p:cNvSpPr/>
          <p:nvPr/>
        </p:nvSpPr>
        <p:spPr>
          <a:xfrm>
            <a:off x="-2670" y="16148"/>
            <a:ext cx="2885051" cy="4389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600" b="1">
                <a:solidFill>
                  <a:srgbClr val="2A635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WEB</a:t>
            </a:r>
            <a:r>
              <a:rPr kumimoji="1" lang="ja-JP" altLang="en-US" sz="1600" b="1">
                <a:solidFill>
                  <a:srgbClr val="2A635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セミナー</a:t>
            </a:r>
            <a:r>
              <a:rPr kumimoji="1" lang="en-US" altLang="ja-JP" sz="1600" b="1">
                <a:solidFill>
                  <a:srgbClr val="2A635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600" b="1">
                <a:solidFill>
                  <a:srgbClr val="2A635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コンテンツ配信</a:t>
            </a:r>
            <a:r>
              <a:rPr kumimoji="1" lang="en-US" altLang="ja-JP" sz="1600" b="1">
                <a:solidFill>
                  <a:srgbClr val="2A635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kumimoji="1" lang="ja-JP" altLang="en-US" sz="1600" b="1">
              <a:solidFill>
                <a:srgbClr val="2A635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CB38A1CE-A5E3-47C4-A761-7722ED184C47}"/>
              </a:ext>
            </a:extLst>
          </p:cNvPr>
          <p:cNvSpPr/>
          <p:nvPr/>
        </p:nvSpPr>
        <p:spPr>
          <a:xfrm>
            <a:off x="37128" y="7176650"/>
            <a:ext cx="711417" cy="1331052"/>
          </a:xfrm>
          <a:prstGeom prst="rect">
            <a:avLst/>
          </a:prstGeom>
          <a:solidFill>
            <a:srgbClr val="002060"/>
          </a:solidFill>
          <a:ln w="127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B5A4F1BC-4E06-4AA5-9C05-537CD26DD34A}"/>
              </a:ext>
            </a:extLst>
          </p:cNvPr>
          <p:cNvSpPr/>
          <p:nvPr/>
        </p:nvSpPr>
        <p:spPr>
          <a:xfrm>
            <a:off x="-12405" y="7408492"/>
            <a:ext cx="769259" cy="839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視聴</a:t>
            </a: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申込</a:t>
            </a: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方法</a:t>
            </a:r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CAA0E87C-E5D9-4A4A-8ACC-A6702138A441}"/>
              </a:ext>
            </a:extLst>
          </p:cNvPr>
          <p:cNvSpPr/>
          <p:nvPr/>
        </p:nvSpPr>
        <p:spPr>
          <a:xfrm>
            <a:off x="786241" y="7176650"/>
            <a:ext cx="2845803" cy="133105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54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右記二次元バーコードよりお申込ください。</a:t>
            </a: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0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その際、識別コード</a:t>
            </a:r>
            <a:r>
              <a:rPr kumimoji="0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『ADD79』</a:t>
            </a:r>
            <a:r>
              <a:rPr kumimoji="0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をご入力</a:t>
            </a:r>
            <a:endParaRPr kumimoji="0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0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ください。</a:t>
            </a: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indent="87313"/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お申込み後メールにて視聴ＵＲＬを</a:t>
            </a: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indent="87313"/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記載した「お申込み受付完了のお知らせ」をお送りします。</a:t>
            </a: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申込受付期間：開催日前日</a:t>
            </a:r>
            <a:r>
              <a:rPr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15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時まで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72ED039E-97ED-4831-9DC0-FDC937271BD7}"/>
              </a:ext>
            </a:extLst>
          </p:cNvPr>
          <p:cNvSpPr/>
          <p:nvPr/>
        </p:nvSpPr>
        <p:spPr>
          <a:xfrm>
            <a:off x="29422" y="3524869"/>
            <a:ext cx="720080" cy="1085026"/>
          </a:xfrm>
          <a:prstGeom prst="rect">
            <a:avLst/>
          </a:prstGeom>
          <a:solidFill>
            <a:srgbClr val="002060"/>
          </a:solidFill>
          <a:ln w="127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91294485-1E78-4016-8E91-4B9ACBFE6B31}"/>
              </a:ext>
            </a:extLst>
          </p:cNvPr>
          <p:cNvSpPr/>
          <p:nvPr/>
        </p:nvSpPr>
        <p:spPr>
          <a:xfrm>
            <a:off x="95006" y="3776334"/>
            <a:ext cx="588912" cy="6107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配信期間</a:t>
            </a: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5301803" y="3360887"/>
            <a:ext cx="1411750" cy="408623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ja-JP" altLang="en-US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ご視聴無料</a:t>
            </a: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8F319B1D-A0C0-472E-97CC-81562FA0D1E8}"/>
              </a:ext>
            </a:extLst>
          </p:cNvPr>
          <p:cNvSpPr/>
          <p:nvPr/>
        </p:nvSpPr>
        <p:spPr>
          <a:xfrm>
            <a:off x="47391" y="8919988"/>
            <a:ext cx="720080" cy="5389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2250BCDC-E135-449F-BF53-6D52A84434AD}"/>
              </a:ext>
            </a:extLst>
          </p:cNvPr>
          <p:cNvSpPr/>
          <p:nvPr/>
        </p:nvSpPr>
        <p:spPr>
          <a:xfrm>
            <a:off x="14070" y="8979722"/>
            <a:ext cx="769259" cy="4601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>
                <a:latin typeface="Meiryo UI" panose="020B0604030504040204" pitchFamily="50" charset="-128"/>
                <a:ea typeface="Meiryo UI" panose="020B0604030504040204" pitchFamily="50" charset="-128"/>
              </a:rPr>
              <a:t>お問合せ先</a:t>
            </a:r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526BF50D-D29A-474F-9C27-F901ED8A8EB2}"/>
              </a:ext>
            </a:extLst>
          </p:cNvPr>
          <p:cNvSpPr/>
          <p:nvPr/>
        </p:nvSpPr>
        <p:spPr>
          <a:xfrm>
            <a:off x="785353" y="8919988"/>
            <a:ext cx="6063754" cy="53178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54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00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1" name="正方形/長方形 90">
            <a:extLst>
              <a:ext uri="{FF2B5EF4-FFF2-40B4-BE49-F238E27FC236}">
                <a16:creationId xmlns:a16="http://schemas.microsoft.com/office/drawing/2014/main" id="{571440B2-AA2F-42D4-8232-B29767B26F6A}"/>
              </a:ext>
            </a:extLst>
          </p:cNvPr>
          <p:cNvSpPr/>
          <p:nvPr/>
        </p:nvSpPr>
        <p:spPr>
          <a:xfrm>
            <a:off x="822001" y="8923161"/>
            <a:ext cx="5886286" cy="4745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ＭＳ＆ＡＤインターリスク総研株式会社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デジタルイノベーション本部　</a:t>
            </a:r>
            <a:r>
              <a:rPr kumimoji="0" lang="en-US" altLang="ja-JP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DI</a:t>
            </a:r>
            <a:r>
              <a:rPr kumimoji="0" lang="ja-JP" alt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企画部 　企画第二</a:t>
            </a:r>
            <a:r>
              <a:rPr lang="en-US" altLang="ja-JP" sz="10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G</a:t>
            </a:r>
            <a:r>
              <a:rPr kumimoji="0" lang="ja-JP" alt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　上野・中山</a:t>
            </a:r>
            <a:endParaRPr kumimoji="0" lang="en-US" altLang="ja-JP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E-mail:</a:t>
            </a:r>
            <a:r>
              <a:rPr kumimoji="0" lang="ja-JP" alt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0" lang="en-US" altLang="ja-JP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action_support@ms-ad-hd.com</a:t>
            </a:r>
          </a:p>
        </p:txBody>
      </p:sp>
      <p:pic>
        <p:nvPicPr>
          <p:cNvPr id="48" name="Picture 10">
            <a:extLst>
              <a:ext uri="{FF2B5EF4-FFF2-40B4-BE49-F238E27FC236}">
                <a16:creationId xmlns:a16="http://schemas.microsoft.com/office/drawing/2014/main" id="{706AF6CA-6D45-4AE6-B9BF-CA6FFB07C28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625" b="17957"/>
          <a:stretch/>
        </p:blipFill>
        <p:spPr bwMode="auto">
          <a:xfrm>
            <a:off x="4057437" y="9500601"/>
            <a:ext cx="2684397" cy="1578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" name="Text Box 1049">
            <a:extLst>
              <a:ext uri="{FF2B5EF4-FFF2-40B4-BE49-F238E27FC236}">
                <a16:creationId xmlns:a16="http://schemas.microsoft.com/office/drawing/2014/main" id="{DD79C982-CFB0-4127-B24E-BB82BD22AA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1431" y="8234498"/>
            <a:ext cx="1568211" cy="23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66462" rIns="0" bIns="0" anchor="ctr" anchorCtr="0">
            <a:spAutoFit/>
          </a:bodyPr>
          <a:lstStyle>
            <a:lvl1pPr>
              <a:spcBef>
                <a:spcPct val="20000"/>
              </a:spcBef>
              <a:buClr>
                <a:srgbClr val="9EA0A1"/>
              </a:buClr>
              <a:buSzPct val="110000"/>
              <a:buFont typeface="Wingdings" panose="05000000000000000000" pitchFamily="2" charset="2"/>
              <a:buChar char="n"/>
              <a:defRPr kumimoji="1" sz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9EA0A1"/>
              </a:buClr>
              <a:buSzPct val="120000"/>
              <a:buFont typeface="Arial" panose="020B0604020202020204" pitchFamily="34" charset="0"/>
              <a:buChar char="»"/>
              <a:defRPr kumimoji="1" sz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9EA0A1"/>
              </a:buClr>
              <a:buFont typeface="Arial" panose="020B0604020202020204" pitchFamily="34" charset="0"/>
              <a:buChar char="-"/>
              <a:defRPr kumimoji="1" sz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9EA0A1"/>
              </a:buClr>
              <a:buFont typeface="Arial" panose="020B0604020202020204" pitchFamily="34" charset="0"/>
              <a:buChar char="-"/>
              <a:defRPr kumimoji="1" sz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9EA0A1"/>
              </a:buClr>
              <a:buFont typeface="Arial" panose="020B0604020202020204" pitchFamily="34" charset="0"/>
              <a:buChar char="-"/>
              <a:defRPr kumimoji="1" sz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A0A1"/>
              </a:buClr>
              <a:buFont typeface="Arial" panose="020B0604020202020204" pitchFamily="34" charset="0"/>
              <a:buChar char="-"/>
              <a:defRPr kumimoji="1" sz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A0A1"/>
              </a:buClr>
              <a:buFont typeface="Arial" panose="020B0604020202020204" pitchFamily="34" charset="0"/>
              <a:buChar char="-"/>
              <a:defRPr kumimoji="1" sz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A0A1"/>
              </a:buClr>
              <a:buFont typeface="Arial" panose="020B0604020202020204" pitchFamily="34" charset="0"/>
              <a:buChar char="-"/>
              <a:defRPr kumimoji="1" sz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A0A1"/>
              </a:buClr>
              <a:buFont typeface="Arial" panose="020B0604020202020204" pitchFamily="34" charset="0"/>
              <a:buChar char="-"/>
              <a:defRPr kumimoji="1" sz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9pPr>
          </a:lstStyle>
          <a:p>
            <a:pPr marL="0" marR="0" lvl="0" indent="0" algn="ctr" defTabSz="4572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lang="en-US" altLang="ja-JP" sz="1050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10/28 </a:t>
            </a:r>
            <a:r>
              <a:rPr lang="ja-JP" altLang="en-US" sz="1050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お申込みはこちら</a:t>
            </a:r>
            <a:endParaRPr kumimoji="1" lang="ja-JP" altLang="en-US" sz="105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4" name="正方形/長方形 83">
            <a:extLst>
              <a:ext uri="{FF2B5EF4-FFF2-40B4-BE49-F238E27FC236}">
                <a16:creationId xmlns:a16="http://schemas.microsoft.com/office/drawing/2014/main" id="{D84D95E4-DB1E-4FA3-B0E4-4D3C1A500186}"/>
              </a:ext>
            </a:extLst>
          </p:cNvPr>
          <p:cNvSpPr/>
          <p:nvPr/>
        </p:nvSpPr>
        <p:spPr>
          <a:xfrm>
            <a:off x="20759" y="4654189"/>
            <a:ext cx="720080" cy="2459393"/>
          </a:xfrm>
          <a:prstGeom prst="rect">
            <a:avLst/>
          </a:prstGeom>
          <a:solidFill>
            <a:srgbClr val="002060"/>
          </a:solidFill>
          <a:ln w="127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正方形/長方形 84">
            <a:extLst>
              <a:ext uri="{FF2B5EF4-FFF2-40B4-BE49-F238E27FC236}">
                <a16:creationId xmlns:a16="http://schemas.microsoft.com/office/drawing/2014/main" id="{64E359EC-8DA0-49F2-8C23-87DEC8C432B3}"/>
              </a:ext>
            </a:extLst>
          </p:cNvPr>
          <p:cNvSpPr/>
          <p:nvPr/>
        </p:nvSpPr>
        <p:spPr>
          <a:xfrm>
            <a:off x="778537" y="4654190"/>
            <a:ext cx="1175524" cy="2459392"/>
          </a:xfrm>
          <a:prstGeom prst="rect">
            <a:avLst/>
          </a:prstGeom>
          <a:solidFill>
            <a:srgbClr val="DEEBF7"/>
          </a:solidFill>
          <a:ln w="254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「大規模地震の発生に伴う帰宅困難者等対策のガイドライン」のすぐできるポイント解説​</a:t>
            </a:r>
          </a:p>
        </p:txBody>
      </p:sp>
      <p:sp>
        <p:nvSpPr>
          <p:cNvPr id="86" name="正方形/長方形 85">
            <a:extLst>
              <a:ext uri="{FF2B5EF4-FFF2-40B4-BE49-F238E27FC236}">
                <a16:creationId xmlns:a16="http://schemas.microsoft.com/office/drawing/2014/main" id="{09A78D0B-5BAB-4D57-B0ED-AEB9473F6D2B}"/>
              </a:ext>
            </a:extLst>
          </p:cNvPr>
          <p:cNvSpPr/>
          <p:nvPr/>
        </p:nvSpPr>
        <p:spPr>
          <a:xfrm>
            <a:off x="1991758" y="4654190"/>
            <a:ext cx="2912183" cy="2451468"/>
          </a:xfrm>
          <a:prstGeom prst="rect">
            <a:avLst/>
          </a:prstGeom>
          <a:solidFill>
            <a:srgbClr val="DEEBF7"/>
          </a:solidFill>
          <a:ln w="254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endParaRPr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solidFill>
                  <a:prstClr val="black"/>
                </a:solidFill>
                <a:latin typeface="Century"/>
                <a:ea typeface="Meiryo UI"/>
              </a:rPr>
              <a:t>　本セミナーでは、「帰宅困難者対策ガイドライン」の改訂の概要と、企業がすぐできる対応のポイントについて、企業の本社・拠点の方の視点も交え解説させて頂きます。</a:t>
            </a:r>
            <a:endParaRPr lang="en-US" altLang="ja-JP" sz="1100" dirty="0">
              <a:solidFill>
                <a:prstClr val="black"/>
              </a:solidFill>
              <a:latin typeface="Century"/>
              <a:ea typeface="Meiryo UI"/>
            </a:endParaRPr>
          </a:p>
          <a:p>
            <a:endParaRPr lang="ja-JP" sz="1100" dirty="0">
              <a:solidFill>
                <a:prstClr val="black"/>
              </a:solidFill>
              <a:latin typeface="Meiryo UI"/>
              <a:ea typeface="Meiryo UI"/>
            </a:endParaRPr>
          </a:p>
          <a:p>
            <a:r>
              <a:rPr lang="ja-JP" altLang="en-US" sz="1200" b="1" dirty="0">
                <a:solidFill>
                  <a:prstClr val="black"/>
                </a:solidFill>
                <a:latin typeface="Meiryo UI"/>
                <a:ea typeface="Meiryo UI"/>
              </a:rPr>
              <a:t>　</a:t>
            </a:r>
            <a:r>
              <a:rPr lang="ja-JP" altLang="en-US" sz="1100" b="1" dirty="0">
                <a:solidFill>
                  <a:prstClr val="black"/>
                </a:solidFill>
                <a:latin typeface="Meiryo UI"/>
                <a:ea typeface="Meiryo UI"/>
              </a:rPr>
              <a:t>１．ガイドライン改訂の概要</a:t>
            </a:r>
            <a:endParaRPr lang="en-US" altLang="ja-JP" sz="1100" b="1" dirty="0">
              <a:solidFill>
                <a:prstClr val="black"/>
              </a:solidFill>
              <a:latin typeface="Meiryo UI"/>
              <a:ea typeface="Meiryo UI"/>
            </a:endParaRPr>
          </a:p>
          <a:p>
            <a:r>
              <a:rPr lang="ja-JP" altLang="en-US" sz="1100" b="1" dirty="0">
                <a:solidFill>
                  <a:prstClr val="black"/>
                </a:solidFill>
                <a:latin typeface="Meiryo UI"/>
                <a:ea typeface="Meiryo UI"/>
              </a:rPr>
              <a:t>　２．すぐできるポイント解説</a:t>
            </a:r>
            <a:endParaRPr lang="en-US" altLang="ja-JP" sz="1100" b="1" dirty="0">
              <a:solidFill>
                <a:prstClr val="black"/>
              </a:solidFill>
              <a:latin typeface="Meiryo UI"/>
              <a:ea typeface="Meiryo UI"/>
            </a:endParaRPr>
          </a:p>
          <a:p>
            <a:r>
              <a:rPr lang="ja-JP" altLang="en-US" sz="1100" b="1" dirty="0">
                <a:solidFill>
                  <a:prstClr val="black"/>
                </a:solidFill>
                <a:latin typeface="Meiryo UI"/>
                <a:ea typeface="Meiryo UI"/>
              </a:rPr>
              <a:t>　　・企業に求められる安全配慮義務について</a:t>
            </a:r>
            <a:endParaRPr lang="en-US" altLang="ja-JP" sz="1100" b="1" dirty="0">
              <a:solidFill>
                <a:prstClr val="black"/>
              </a:solidFill>
              <a:latin typeface="Meiryo UI"/>
              <a:ea typeface="Meiryo UI"/>
            </a:endParaRPr>
          </a:p>
          <a:p>
            <a:r>
              <a:rPr lang="ja-JP" altLang="en-US" sz="1100" b="1" dirty="0">
                <a:solidFill>
                  <a:prstClr val="black"/>
                </a:solidFill>
                <a:latin typeface="Meiryo UI"/>
                <a:ea typeface="Meiryo UI"/>
              </a:rPr>
              <a:t>　　・帰宅開始判断について</a:t>
            </a:r>
            <a:endParaRPr lang="en-US" altLang="ja-JP" sz="1100" b="1" dirty="0">
              <a:solidFill>
                <a:prstClr val="black"/>
              </a:solidFill>
              <a:latin typeface="Meiryo UI"/>
              <a:ea typeface="Meiryo UI"/>
            </a:endParaRPr>
          </a:p>
          <a:p>
            <a:endParaRPr lang="en-US" altLang="ja-JP" sz="1100" b="1" dirty="0">
              <a:solidFill>
                <a:prstClr val="black"/>
              </a:solidFill>
              <a:highlight>
                <a:srgbClr val="FFFF00"/>
              </a:highlight>
              <a:latin typeface="Meiryo UI"/>
              <a:ea typeface="Meiryo UI"/>
            </a:endParaRPr>
          </a:p>
          <a:p>
            <a:r>
              <a:rPr lang="ja-JP" altLang="en-US" sz="1100" dirty="0">
                <a:solidFill>
                  <a:prstClr val="black"/>
                </a:solidFill>
                <a:latin typeface="Meiryo UI"/>
                <a:ea typeface="Meiryo UI"/>
              </a:rPr>
              <a:t>　さらに、災害時の各種情報の取りまとめを行い、判断目安</a:t>
            </a:r>
            <a:r>
              <a:rPr lang="ja-JP" altLang="en-US" sz="1100" dirty="0">
                <a:solidFill>
                  <a:schemeClr val="tx1"/>
                </a:solidFill>
                <a:latin typeface="Meiryo UI"/>
                <a:ea typeface="Meiryo UI"/>
              </a:rPr>
              <a:t>等</a:t>
            </a:r>
            <a:r>
              <a:rPr lang="ja-JP" altLang="en-US" sz="1100" dirty="0">
                <a:solidFill>
                  <a:prstClr val="black"/>
                </a:solidFill>
                <a:latin typeface="Meiryo UI"/>
                <a:ea typeface="Meiryo UI"/>
              </a:rPr>
              <a:t>を提示する「自然災害時アクションサポートサービス」を活用した初動対応支援についてもお話しさせて頂きます。</a:t>
            </a:r>
            <a:endParaRPr lang="en-US" altLang="ja-JP" sz="1100" dirty="0">
              <a:solidFill>
                <a:prstClr val="black"/>
              </a:solidFill>
              <a:latin typeface="Meiryo UI"/>
              <a:ea typeface="Meiryo UI"/>
            </a:endParaRPr>
          </a:p>
          <a:p>
            <a:endParaRPr lang="ja-JP" altLang="en-US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2" name="正方形/長方形 91">
            <a:extLst>
              <a:ext uri="{FF2B5EF4-FFF2-40B4-BE49-F238E27FC236}">
                <a16:creationId xmlns:a16="http://schemas.microsoft.com/office/drawing/2014/main" id="{3A0AF687-832E-4250-982E-901066FC2500}"/>
              </a:ext>
            </a:extLst>
          </p:cNvPr>
          <p:cNvSpPr/>
          <p:nvPr/>
        </p:nvSpPr>
        <p:spPr>
          <a:xfrm>
            <a:off x="-74266" y="5454016"/>
            <a:ext cx="949760" cy="7864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配信</a:t>
            </a: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コンテンツ</a:t>
            </a: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講師</a:t>
            </a:r>
          </a:p>
        </p:txBody>
      </p:sp>
      <p:sp>
        <p:nvSpPr>
          <p:cNvPr id="77" name="正方形/長方形 76">
            <a:extLst>
              <a:ext uri="{FF2B5EF4-FFF2-40B4-BE49-F238E27FC236}">
                <a16:creationId xmlns:a16="http://schemas.microsoft.com/office/drawing/2014/main" id="{BA90842C-F050-4D69-9930-82A4F56F7793}"/>
              </a:ext>
            </a:extLst>
          </p:cNvPr>
          <p:cNvSpPr/>
          <p:nvPr/>
        </p:nvSpPr>
        <p:spPr>
          <a:xfrm>
            <a:off x="-2670" y="498392"/>
            <a:ext cx="6881653" cy="777372"/>
          </a:xfrm>
          <a:prstGeom prst="rect">
            <a:avLst/>
          </a:prstGeom>
          <a:solidFill>
            <a:srgbClr val="2A635A"/>
          </a:solidFill>
          <a:ln w="9525">
            <a:solidFill>
              <a:srgbClr val="7376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fontAlgn="base"/>
            <a:r>
              <a:rPr lang="ja-JP" altLang="en-US" sz="2000" b="1" dirty="0">
                <a:solidFill>
                  <a:schemeClr val="bg1"/>
                </a:solidFill>
                <a:latin typeface="Meiryo UI"/>
                <a:ea typeface="Meiryo UI"/>
              </a:rPr>
              <a:t>「大規模地震の発生に伴う帰宅困難者等対策の</a:t>
            </a:r>
            <a:endParaRPr lang="en-US" altLang="ja-JP" sz="2000" b="1" dirty="0">
              <a:solidFill>
                <a:schemeClr val="bg1"/>
              </a:solidFill>
              <a:latin typeface="Meiryo UI"/>
              <a:ea typeface="Meiryo UI"/>
            </a:endParaRPr>
          </a:p>
          <a:p>
            <a:pPr algn="ctr" fontAlgn="base"/>
            <a:r>
              <a:rPr lang="ja-JP" altLang="en-US" sz="2000" b="1" dirty="0">
                <a:solidFill>
                  <a:schemeClr val="bg1"/>
                </a:solidFill>
                <a:latin typeface="Meiryo UI"/>
                <a:ea typeface="Meiryo UI"/>
              </a:rPr>
              <a:t>ガイドライン」のすぐできるポイント解説</a:t>
            </a:r>
            <a:r>
              <a:rPr lang="ja-JP" altLang="ja-JP" sz="2000" b="1" i="0" dirty="0">
                <a:solidFill>
                  <a:schemeClr val="bg1"/>
                </a:solidFill>
                <a:effectLst/>
                <a:latin typeface="Meiryo UI"/>
                <a:ea typeface="Meiryo UI"/>
              </a:rPr>
              <a:t>​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E08F797B-596C-482B-87B4-7CACDDB293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397" y="1579438"/>
            <a:ext cx="2034685" cy="1603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B1A49798-3F15-4619-BF18-489C4DA39C5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09" t="25235" r="428" b="3332"/>
          <a:stretch/>
        </p:blipFill>
        <p:spPr bwMode="auto">
          <a:xfrm>
            <a:off x="221628" y="2327003"/>
            <a:ext cx="924579" cy="1085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楕円 7">
            <a:extLst>
              <a:ext uri="{FF2B5EF4-FFF2-40B4-BE49-F238E27FC236}">
                <a16:creationId xmlns:a16="http://schemas.microsoft.com/office/drawing/2014/main" id="{DB59127A-B875-4616-9ED6-D871545A701B}"/>
              </a:ext>
            </a:extLst>
          </p:cNvPr>
          <p:cNvSpPr/>
          <p:nvPr/>
        </p:nvSpPr>
        <p:spPr>
          <a:xfrm>
            <a:off x="187197" y="1956519"/>
            <a:ext cx="924579" cy="351472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150F24C-7B5F-4547-953F-C1A28C9EC76A}"/>
              </a:ext>
            </a:extLst>
          </p:cNvPr>
          <p:cNvSpPr txBox="1"/>
          <p:nvPr/>
        </p:nvSpPr>
        <p:spPr>
          <a:xfrm>
            <a:off x="221628" y="2027951"/>
            <a:ext cx="102197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/>
              <a:t>ガイドライン</a:t>
            </a:r>
          </a:p>
        </p:txBody>
      </p:sp>
      <p:sp>
        <p:nvSpPr>
          <p:cNvPr id="36" name="Text Box 1049">
            <a:extLst>
              <a:ext uri="{FF2B5EF4-FFF2-40B4-BE49-F238E27FC236}">
                <a16:creationId xmlns:a16="http://schemas.microsoft.com/office/drawing/2014/main" id="{E15C6317-25C0-4070-B963-BD8168BF6B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7489" y="8234498"/>
            <a:ext cx="1568211" cy="23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66462" rIns="0" bIns="0" anchor="ctr" anchorCtr="0">
            <a:spAutoFit/>
          </a:bodyPr>
          <a:lstStyle>
            <a:lvl1pPr>
              <a:spcBef>
                <a:spcPct val="20000"/>
              </a:spcBef>
              <a:buClr>
                <a:srgbClr val="9EA0A1"/>
              </a:buClr>
              <a:buSzPct val="110000"/>
              <a:buFont typeface="Wingdings" panose="05000000000000000000" pitchFamily="2" charset="2"/>
              <a:buChar char="n"/>
              <a:defRPr kumimoji="1" sz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9EA0A1"/>
              </a:buClr>
              <a:buSzPct val="120000"/>
              <a:buFont typeface="Arial" panose="020B0604020202020204" pitchFamily="34" charset="0"/>
              <a:buChar char="»"/>
              <a:defRPr kumimoji="1" sz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9EA0A1"/>
              </a:buClr>
              <a:buFont typeface="Arial" panose="020B0604020202020204" pitchFamily="34" charset="0"/>
              <a:buChar char="-"/>
              <a:defRPr kumimoji="1" sz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9EA0A1"/>
              </a:buClr>
              <a:buFont typeface="Arial" panose="020B0604020202020204" pitchFamily="34" charset="0"/>
              <a:buChar char="-"/>
              <a:defRPr kumimoji="1" sz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9EA0A1"/>
              </a:buClr>
              <a:buFont typeface="Arial" panose="020B0604020202020204" pitchFamily="34" charset="0"/>
              <a:buChar char="-"/>
              <a:defRPr kumimoji="1" sz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A0A1"/>
              </a:buClr>
              <a:buFont typeface="Arial" panose="020B0604020202020204" pitchFamily="34" charset="0"/>
              <a:buChar char="-"/>
              <a:defRPr kumimoji="1" sz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A0A1"/>
              </a:buClr>
              <a:buFont typeface="Arial" panose="020B0604020202020204" pitchFamily="34" charset="0"/>
              <a:buChar char="-"/>
              <a:defRPr kumimoji="1" sz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A0A1"/>
              </a:buClr>
              <a:buFont typeface="Arial" panose="020B0604020202020204" pitchFamily="34" charset="0"/>
              <a:buChar char="-"/>
              <a:defRPr kumimoji="1" sz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A0A1"/>
              </a:buClr>
              <a:buFont typeface="Arial" panose="020B0604020202020204" pitchFamily="34" charset="0"/>
              <a:buChar char="-"/>
              <a:defRPr kumimoji="1" sz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9pPr>
          </a:lstStyle>
          <a:p>
            <a:pPr marL="0" marR="0" lvl="0" indent="0" algn="ctr" defTabSz="4572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lang="en-US" altLang="ja-JP" sz="1050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11/1 </a:t>
            </a:r>
            <a:r>
              <a:rPr lang="ja-JP" altLang="en-US" sz="1050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お申込みはこちら</a:t>
            </a:r>
            <a:endParaRPr kumimoji="1" lang="ja-JP" altLang="en-US" sz="105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8EE6B123-EFB6-4159-B016-AF1CCD5E829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90800" y="7190039"/>
            <a:ext cx="1087321" cy="1087321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90EA8E15-ED8E-43A8-A17B-E6B60CA0C0A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88398" y="7175824"/>
            <a:ext cx="1087321" cy="1087321"/>
          </a:xfrm>
          <a:prstGeom prst="rect">
            <a:avLst/>
          </a:prstGeom>
        </p:spPr>
      </p:pic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10922B1D-2794-46D4-826B-2A95A1C2944E}"/>
              </a:ext>
            </a:extLst>
          </p:cNvPr>
          <p:cNvSpPr/>
          <p:nvPr/>
        </p:nvSpPr>
        <p:spPr>
          <a:xfrm>
            <a:off x="4940681" y="4654189"/>
            <a:ext cx="1896688" cy="2459391"/>
          </a:xfrm>
          <a:prstGeom prst="rect">
            <a:avLst/>
          </a:prstGeom>
          <a:solidFill>
            <a:srgbClr val="DEEBF7"/>
          </a:solidFill>
          <a:ln w="254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ja-JP" altLang="en-US" sz="115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93B65842-6B5F-474A-A899-CB99CE636F77}"/>
              </a:ext>
            </a:extLst>
          </p:cNvPr>
          <p:cNvSpPr/>
          <p:nvPr/>
        </p:nvSpPr>
        <p:spPr>
          <a:xfrm>
            <a:off x="4940681" y="4588854"/>
            <a:ext cx="1767606" cy="2516804"/>
          </a:xfrm>
          <a:prstGeom prst="rect">
            <a:avLst/>
          </a:prstGeom>
          <a:noFill/>
          <a:ln w="254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US" altLang="ja-JP" sz="1200" dirty="0">
                <a:solidFill>
                  <a:prstClr val="black"/>
                </a:solidFill>
                <a:latin typeface="Meiryo UI"/>
                <a:ea typeface="Meiryo UI"/>
              </a:rPr>
              <a:t>ＭＳ＆ＡＤ</a:t>
            </a:r>
          </a:p>
          <a:p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インターリスク総研</a:t>
            </a:r>
            <a:r>
              <a:rPr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株</a:t>
            </a:r>
            <a:r>
              <a:rPr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  <a:p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リスクマネジメント第四部　</a:t>
            </a: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事業継続マネジメント１</a:t>
            </a:r>
            <a:r>
              <a:rPr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G </a:t>
            </a:r>
          </a:p>
          <a:p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マネージャー</a:t>
            </a: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上席コンサルタント</a:t>
            </a: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矢野　喬士</a:t>
            </a: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DI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企画部　企画第二</a:t>
            </a:r>
            <a:r>
              <a:rPr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G</a:t>
            </a:r>
          </a:p>
          <a:p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上席コンサルタント</a:t>
            </a: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小林　啓太</a:t>
            </a: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FFA49876-4D1C-4CE2-AB2F-EA44F618B2F7}"/>
              </a:ext>
            </a:extLst>
          </p:cNvPr>
          <p:cNvSpPr txBox="1"/>
          <p:nvPr/>
        </p:nvSpPr>
        <p:spPr>
          <a:xfrm>
            <a:off x="2882381" y="1390650"/>
            <a:ext cx="3890405" cy="203132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rtl="0" fontAlgn="base"/>
            <a:r>
              <a:rPr lang="ja-JP" altLang="en-US" sz="1400" b="0" i="0" u="none" strike="noStrike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　今年</a:t>
            </a:r>
            <a:r>
              <a:rPr lang="en-US" altLang="ja-JP" sz="1400" b="0" i="0" u="none" strike="noStrike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1400" b="0" i="0" u="none" strike="noStrike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月、内閣府の</a:t>
            </a:r>
            <a:r>
              <a:rPr lang="ja-JP" altLang="en-US" sz="1400" b="0" i="0" u="sng" strike="noStrike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「大規模地震発生に伴う帰宅困難者等対策のガイドライン」が改訂</a:t>
            </a:r>
            <a:r>
              <a:rPr lang="ja-JP" altLang="en-US" sz="1400" b="0" i="0" u="none" strike="noStrike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されました。</a:t>
            </a:r>
          </a:p>
          <a:p>
            <a:pPr rtl="0" fontAlgn="base"/>
            <a:r>
              <a:rPr lang="ja-JP" altLang="en-US" sz="1400" b="0" i="0" u="none" strike="noStrike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　今回の改訂では</a:t>
            </a:r>
            <a:r>
              <a:rPr lang="ja-JP" altLang="en-US" sz="1400" b="0" i="0" u="sng" strike="noStrike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「分散帰宅」の方針が明確化</a:t>
            </a:r>
            <a:r>
              <a:rPr lang="ja-JP" altLang="en-US" sz="1400" b="0" i="0" u="none" strike="noStrike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され、企業は帰宅が集中しないよう、「時間軸」や「地域」で区分するなど、</a:t>
            </a:r>
            <a:r>
              <a:rPr lang="ja-JP" altLang="en-US" sz="1400" b="0" i="0" u="sng" strike="noStrike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よりきめ細やかな「帰宅開始の判断」を行うことが求められています。</a:t>
            </a:r>
          </a:p>
          <a:p>
            <a:pPr rtl="0" fontAlgn="base"/>
            <a:r>
              <a:rPr lang="ja-JP" altLang="en-US" sz="1400" b="0" i="0" u="none" strike="noStrike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　本セミナーでは、企業に求められる安全配慮義務や帰宅開始の判断等を中心に、</a:t>
            </a:r>
            <a:r>
              <a:rPr lang="ja-JP" altLang="en-US" sz="1400" b="0" i="0" u="sng" strike="noStrike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「すぐにできるポイント」</a:t>
            </a:r>
            <a:r>
              <a:rPr lang="ja-JP" altLang="en-US" sz="1400" b="0" i="0" u="none" strike="noStrike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について解説します。​</a:t>
            </a:r>
          </a:p>
        </p:txBody>
      </p:sp>
    </p:spTree>
    <p:extLst>
      <p:ext uri="{BB962C8B-B14F-4D97-AF65-F5344CB8AC3E}">
        <p14:creationId xmlns:p14="http://schemas.microsoft.com/office/powerpoint/2010/main" val="2092206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263</TotalTime>
  <Words>459</Words>
  <Application>Microsoft Office PowerPoint</Application>
  <PresentationFormat>A4 210 x 297 mm</PresentationFormat>
  <Paragraphs>52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Arial</vt:lpstr>
      <vt:lpstr>Calibri</vt:lpstr>
      <vt:lpstr>Calibri Light</vt:lpstr>
      <vt:lpstr>Century</vt:lpstr>
      <vt:lpstr>Wingdings</vt:lpstr>
      <vt:lpstr>Office テーマ</vt:lpstr>
      <vt:lpstr>PowerPoint プレゼンテーション</vt:lpstr>
    </vt:vector>
  </TitlesOfParts>
  <Company>MS&amp;AD INSURANCE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正嗣 加藤</dc:creator>
  <cp:lastModifiedBy>秦北斗_ADD79</cp:lastModifiedBy>
  <cp:revision>28</cp:revision>
  <cp:lastPrinted>2023-11-22T09:09:41Z</cp:lastPrinted>
  <dcterms:created xsi:type="dcterms:W3CDTF">2023-01-27T07:06:47Z</dcterms:created>
  <dcterms:modified xsi:type="dcterms:W3CDTF">2024-10-10T23:34:26Z</dcterms:modified>
</cp:coreProperties>
</file>