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8"/>
  </p:notesMasterIdLst>
  <p:handoutMasterIdLst>
    <p:handoutMasterId r:id="rId9"/>
  </p:handoutMasterIdLst>
  <p:sldIdLst>
    <p:sldId id="269" r:id="rId6"/>
    <p:sldId id="265" r:id="rId7"/>
  </p:sldIdLst>
  <p:sldSz cx="7559675" cy="1069181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97754"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95507"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493261"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991015"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488768" algn="l" defTabSz="995507"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986522" algn="l" defTabSz="995507"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484275" algn="l" defTabSz="995507"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982029" algn="l" defTabSz="995507"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3368" userDrawn="1">
          <p15:clr>
            <a:srgbClr val="A4A3A4"/>
          </p15:clr>
        </p15:guide>
        <p15:guide id="2" orient="horz" pos="136" userDrawn="1">
          <p15:clr>
            <a:srgbClr val="A4A3A4"/>
          </p15:clr>
        </p15:guide>
        <p15:guide id="3" orient="horz" pos="6599" userDrawn="1">
          <p15:clr>
            <a:srgbClr val="A4A3A4"/>
          </p15:clr>
        </p15:guide>
        <p15:guide id="4" pos="2381" userDrawn="1">
          <p15:clr>
            <a:srgbClr val="A4A3A4"/>
          </p15:clr>
        </p15:guide>
        <p15:guide id="5" pos="226" userDrawn="1">
          <p15:clr>
            <a:srgbClr val="A4A3A4"/>
          </p15:clr>
        </p15:guide>
        <p15:guide id="6" pos="4536"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下賢二_A3N02" initials="山下賢二_A3N02" lastIdx="3" clrIdx="0">
    <p:extLst>
      <p:ext uri="{19B8F6BF-5375-455C-9EA6-DF929625EA0E}">
        <p15:presenceInfo xmlns:p15="http://schemas.microsoft.com/office/powerpoint/2012/main" userId="S::0047449@msad.ms-ad-ins.com::1bc30749-d5c1-45fc-b754-2bfb73d08793" providerId="AD"/>
      </p:ext>
    </p:extLst>
  </p:cmAuthor>
  <p:cmAuthor id="2" name="戸嶋真南人_A3N8F" initials="戸嶋真南人_A3N8F" lastIdx="1" clrIdx="1">
    <p:extLst>
      <p:ext uri="{19B8F6BF-5375-455C-9EA6-DF929625EA0E}">
        <p15:presenceInfo xmlns:p15="http://schemas.microsoft.com/office/powerpoint/2012/main" userId="S::MS587419@msad.ms-ad-ins.com::c6b1c4c4-3a44-4d69-91b3-786087ac8a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60"/>
    <a:srgbClr val="2E9276"/>
    <a:srgbClr val="385723"/>
    <a:srgbClr val="FFCCFF"/>
    <a:srgbClr val="FFFF99"/>
    <a:srgbClr val="4CB13B"/>
    <a:srgbClr val="CCFFCC"/>
    <a:srgbClr val="005046"/>
    <a:srgbClr val="EF6121"/>
    <a:srgbClr val="EE4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299BF-9452-4ED0-BC85-A84355CFFC43}" v="1" dt="2026-07-10T05:40:36.441"/>
    <p1510:client id="{16394BBD-F094-4720-B7BA-EA01AB6B4909}" v="1" dt="2026-07-10T05:33:27.289"/>
    <p1510:client id="{1EB4746B-54D3-4248-A992-036A53E13F13}" v="2" dt="2026-07-10T06:00:15.911"/>
    <p1510:client id="{25D4D225-E8EA-42F7-9326-7C1EFB887759}" v="1" dt="2026-07-10T06:51:51.553"/>
    <p1510:client id="{515B3DF7-D152-4CDA-9654-99A8B5832885}" v="30" dt="2026-07-10T06:12:12.557"/>
    <p1510:client id="{C548F003-C64E-4129-BE08-D825D310D75F}" v="1" dt="2026-07-10T05:29:37.85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2340" y="78"/>
      </p:cViewPr>
      <p:guideLst>
        <p:guide orient="horz" pos="3368"/>
        <p:guide orient="horz" pos="136"/>
        <p:guide orient="horz" pos="6599"/>
        <p:guide pos="2381"/>
        <p:guide pos="226"/>
        <p:guide pos="4536"/>
      </p:guideLst>
    </p:cSldViewPr>
  </p:slideViewPr>
  <p:notesTextViewPr>
    <p:cViewPr>
      <p:scale>
        <a:sx n="1" d="1"/>
        <a:sy n="1" d="1"/>
      </p:scale>
      <p:origin x="0" y="0"/>
    </p:cViewPr>
  </p:notesTextViewPr>
  <p:notesViewPr>
    <p:cSldViewPr snapToGrid="0">
      <p:cViewPr>
        <p:scale>
          <a:sx n="1" d="2"/>
          <a:sy n="1" d="2"/>
        </p:scale>
        <p:origin x="0" y="0"/>
      </p:cViewPr>
      <p:guideLst>
        <p:guide orient="horz" pos="3130"/>
        <p:guide pos="214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3345E37-0603-4B11-8D4C-52F250E60768}"/>
              </a:ext>
            </a:extLst>
          </p:cNvPr>
          <p:cNvSpPr>
            <a:spLocks noGrp="1"/>
          </p:cNvSpPr>
          <p:nvPr>
            <p:ph type="hdr" sz="quarter"/>
          </p:nvPr>
        </p:nvSpPr>
        <p:spPr>
          <a:xfrm>
            <a:off x="1" y="1"/>
            <a:ext cx="2949575" cy="498475"/>
          </a:xfrm>
          <a:prstGeom prst="rect">
            <a:avLst/>
          </a:prstGeom>
        </p:spPr>
        <p:txBody>
          <a:bodyPr vert="horz" lIns="91426" tIns="45712" rIns="91426" bIns="45712" rtlCol="0"/>
          <a:lstStyle>
            <a:lvl1pPr algn="l">
              <a:defRPr sz="1100"/>
            </a:lvl1pPr>
          </a:lstStyle>
          <a:p>
            <a:endParaRPr kumimoji="1" lang="ja-JP" altLang="en-US"/>
          </a:p>
        </p:txBody>
      </p:sp>
      <p:sp>
        <p:nvSpPr>
          <p:cNvPr id="3" name="日付プレースホルダー 2">
            <a:extLst>
              <a:ext uri="{FF2B5EF4-FFF2-40B4-BE49-F238E27FC236}">
                <a16:creationId xmlns:a16="http://schemas.microsoft.com/office/drawing/2014/main" id="{0EC0F191-E867-4F08-8A17-13244D16ACF2}"/>
              </a:ext>
            </a:extLst>
          </p:cNvPr>
          <p:cNvSpPr>
            <a:spLocks noGrp="1"/>
          </p:cNvSpPr>
          <p:nvPr>
            <p:ph type="dt" sz="quarter" idx="1"/>
          </p:nvPr>
        </p:nvSpPr>
        <p:spPr>
          <a:xfrm>
            <a:off x="3856040" y="1"/>
            <a:ext cx="2949575" cy="498475"/>
          </a:xfrm>
          <a:prstGeom prst="rect">
            <a:avLst/>
          </a:prstGeom>
        </p:spPr>
        <p:txBody>
          <a:bodyPr vert="horz" lIns="91426" tIns="45712" rIns="91426" bIns="45712" rtlCol="0"/>
          <a:lstStyle>
            <a:lvl1pPr algn="r">
              <a:defRPr sz="1100"/>
            </a:lvl1pPr>
          </a:lstStyle>
          <a:p>
            <a:fld id="{271DBB9E-B39A-4809-AB8F-2A32C7EE7EAF}" type="datetimeFigureOut">
              <a:rPr kumimoji="1" lang="ja-JP" altLang="en-US" smtClean="0"/>
              <a:t>2026/7/10</a:t>
            </a:fld>
            <a:endParaRPr kumimoji="1" lang="ja-JP" altLang="en-US"/>
          </a:p>
        </p:txBody>
      </p:sp>
      <p:sp>
        <p:nvSpPr>
          <p:cNvPr id="4" name="フッター プレースホルダー 3">
            <a:extLst>
              <a:ext uri="{FF2B5EF4-FFF2-40B4-BE49-F238E27FC236}">
                <a16:creationId xmlns:a16="http://schemas.microsoft.com/office/drawing/2014/main" id="{AB58FDD2-79AF-48A9-B175-3D456FD81228}"/>
              </a:ext>
            </a:extLst>
          </p:cNvPr>
          <p:cNvSpPr>
            <a:spLocks noGrp="1"/>
          </p:cNvSpPr>
          <p:nvPr>
            <p:ph type="ftr" sz="quarter" idx="2"/>
          </p:nvPr>
        </p:nvSpPr>
        <p:spPr>
          <a:xfrm>
            <a:off x="1" y="9440864"/>
            <a:ext cx="2949575" cy="498475"/>
          </a:xfrm>
          <a:prstGeom prst="rect">
            <a:avLst/>
          </a:prstGeom>
        </p:spPr>
        <p:txBody>
          <a:bodyPr vert="horz" lIns="91426" tIns="45712" rIns="91426" bIns="45712" rtlCol="0" anchor="b"/>
          <a:lstStyle>
            <a:lvl1pPr algn="l">
              <a:defRPr sz="1100"/>
            </a:lvl1pPr>
          </a:lstStyle>
          <a:p>
            <a:endParaRPr kumimoji="1" lang="ja-JP" altLang="en-US"/>
          </a:p>
        </p:txBody>
      </p:sp>
      <p:sp>
        <p:nvSpPr>
          <p:cNvPr id="5" name="スライド番号プレースホルダー 4">
            <a:extLst>
              <a:ext uri="{FF2B5EF4-FFF2-40B4-BE49-F238E27FC236}">
                <a16:creationId xmlns:a16="http://schemas.microsoft.com/office/drawing/2014/main" id="{86CF9EE8-67BD-493F-AB66-69B5FA612752}"/>
              </a:ext>
            </a:extLst>
          </p:cNvPr>
          <p:cNvSpPr>
            <a:spLocks noGrp="1"/>
          </p:cNvSpPr>
          <p:nvPr>
            <p:ph type="sldNum" sz="quarter" idx="3"/>
          </p:nvPr>
        </p:nvSpPr>
        <p:spPr>
          <a:xfrm>
            <a:off x="3856040" y="9440864"/>
            <a:ext cx="2949575" cy="498475"/>
          </a:xfrm>
          <a:prstGeom prst="rect">
            <a:avLst/>
          </a:prstGeom>
        </p:spPr>
        <p:txBody>
          <a:bodyPr vert="horz" lIns="91426" tIns="45712" rIns="91426" bIns="45712" rtlCol="0" anchor="b"/>
          <a:lstStyle>
            <a:lvl1pPr algn="r">
              <a:defRPr sz="1100"/>
            </a:lvl1pPr>
          </a:lstStyle>
          <a:p>
            <a:fld id="{6B1BFACF-0A7C-4715-83B3-A72A72D8C6B0}" type="slidenum">
              <a:rPr kumimoji="1" lang="ja-JP" altLang="en-US" smtClean="0"/>
              <a:t>‹#›</a:t>
            </a:fld>
            <a:endParaRPr kumimoji="1" lang="ja-JP" altLang="en-US"/>
          </a:p>
        </p:txBody>
      </p:sp>
    </p:spTree>
    <p:extLst>
      <p:ext uri="{BB962C8B-B14F-4D97-AF65-F5344CB8AC3E}">
        <p14:creationId xmlns:p14="http://schemas.microsoft.com/office/powerpoint/2010/main" val="3225185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18" tIns="45710" rIns="91418" bIns="45710" rtlCol="0"/>
          <a:lstStyle>
            <a:lvl1pPr algn="l" eaLnBrk="1" fontAlgn="auto" hangingPunct="1">
              <a:spcBef>
                <a:spcPts val="0"/>
              </a:spcBef>
              <a:spcAft>
                <a:spcPts val="0"/>
              </a:spcAft>
              <a:defRPr sz="11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18" tIns="45710" rIns="91418" bIns="45710" rtlCol="0"/>
          <a:lstStyle>
            <a:lvl1pPr algn="r" eaLnBrk="1" fontAlgn="auto" hangingPunct="1">
              <a:spcBef>
                <a:spcPts val="0"/>
              </a:spcBef>
              <a:spcAft>
                <a:spcPts val="0"/>
              </a:spcAft>
              <a:defRPr sz="1100">
                <a:latin typeface="+mn-lt"/>
                <a:ea typeface="+mn-ea"/>
              </a:defRPr>
            </a:lvl1pPr>
          </a:lstStyle>
          <a:p>
            <a:pPr>
              <a:defRPr/>
            </a:pPr>
            <a:fld id="{C267B1B5-36B3-4A26-9667-87358F20DA74}" type="datetimeFigureOut">
              <a:rPr lang="ja-JP" altLang="en-US"/>
              <a:pPr>
                <a:defRPr/>
              </a:pPr>
              <a:t>2026/7/10</a:t>
            </a:fld>
            <a:endParaRPr lang="ja-JP" altLang="en-US"/>
          </a:p>
        </p:txBody>
      </p:sp>
      <p:sp>
        <p:nvSpPr>
          <p:cNvPr id="4" name="スライド イメージ プレースホルダー 3"/>
          <p:cNvSpPr>
            <a:spLocks noGrp="1" noRot="1" noChangeAspect="1"/>
          </p:cNvSpPr>
          <p:nvPr>
            <p:ph type="sldImg" idx="2"/>
          </p:nvPr>
        </p:nvSpPr>
        <p:spPr>
          <a:xfrm>
            <a:off x="2085975" y="746125"/>
            <a:ext cx="2635250" cy="3725863"/>
          </a:xfrm>
          <a:prstGeom prst="rect">
            <a:avLst/>
          </a:prstGeom>
          <a:noFill/>
          <a:ln w="12700">
            <a:solidFill>
              <a:prstClr val="black"/>
            </a:solidFill>
          </a:ln>
        </p:spPr>
        <p:txBody>
          <a:bodyPr vert="horz" lIns="91418" tIns="45710" rIns="91418" bIns="45710" rtlCol="0" anchor="ctr"/>
          <a:lstStyle/>
          <a:p>
            <a:pPr lvl="0"/>
            <a:endParaRPr lang="ja-JP" altLang="en-US" noProof="0"/>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18" tIns="45710" rIns="91418" bIns="4571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1" y="9440865"/>
            <a:ext cx="2949575" cy="496887"/>
          </a:xfrm>
          <a:prstGeom prst="rect">
            <a:avLst/>
          </a:prstGeom>
        </p:spPr>
        <p:txBody>
          <a:bodyPr vert="horz" lIns="91418" tIns="45710" rIns="91418" bIns="45710" rtlCol="0" anchor="b"/>
          <a:lstStyle>
            <a:lvl1pPr algn="l" eaLnBrk="1" fontAlgn="auto" hangingPunct="1">
              <a:spcBef>
                <a:spcPts val="0"/>
              </a:spcBef>
              <a:spcAft>
                <a:spcPts val="0"/>
              </a:spcAft>
              <a:defRPr sz="11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40" y="9440865"/>
            <a:ext cx="2949575" cy="496887"/>
          </a:xfrm>
          <a:prstGeom prst="rect">
            <a:avLst/>
          </a:prstGeom>
        </p:spPr>
        <p:txBody>
          <a:bodyPr vert="horz" wrap="square" lIns="91418" tIns="45710" rIns="91418" bIns="45710" numCol="1" anchor="b" anchorCtr="0" compatLnSpc="1">
            <a:prstTxWarp prst="textNoShape">
              <a:avLst/>
            </a:prstTxWarp>
          </a:bodyPr>
          <a:lstStyle>
            <a:lvl1pPr algn="r" eaLnBrk="1" hangingPunct="1">
              <a:defRPr sz="1100" smtClean="0"/>
            </a:lvl1pPr>
          </a:lstStyle>
          <a:p>
            <a:pPr>
              <a:defRPr/>
            </a:pPr>
            <a:fld id="{144FE23F-78BD-432F-8D9A-0D3465A7678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306" kern="1200">
        <a:solidFill>
          <a:schemeClr val="tx1"/>
        </a:solidFill>
        <a:latin typeface="+mn-lt"/>
        <a:ea typeface="+mn-ea"/>
        <a:cs typeface="+mn-cs"/>
      </a:defRPr>
    </a:lvl1pPr>
    <a:lvl2pPr marL="497754" algn="l" rtl="0" eaLnBrk="0" fontAlgn="base" hangingPunct="0">
      <a:spcBef>
        <a:spcPct val="30000"/>
      </a:spcBef>
      <a:spcAft>
        <a:spcPct val="0"/>
      </a:spcAft>
      <a:defRPr kumimoji="1" sz="1306" kern="1200">
        <a:solidFill>
          <a:schemeClr val="tx1"/>
        </a:solidFill>
        <a:latin typeface="+mn-lt"/>
        <a:ea typeface="+mn-ea"/>
        <a:cs typeface="+mn-cs"/>
      </a:defRPr>
    </a:lvl2pPr>
    <a:lvl3pPr marL="995507" algn="l" rtl="0" eaLnBrk="0" fontAlgn="base" hangingPunct="0">
      <a:spcBef>
        <a:spcPct val="30000"/>
      </a:spcBef>
      <a:spcAft>
        <a:spcPct val="0"/>
      </a:spcAft>
      <a:defRPr kumimoji="1" sz="1306" kern="1200">
        <a:solidFill>
          <a:schemeClr val="tx1"/>
        </a:solidFill>
        <a:latin typeface="+mn-lt"/>
        <a:ea typeface="+mn-ea"/>
        <a:cs typeface="+mn-cs"/>
      </a:defRPr>
    </a:lvl3pPr>
    <a:lvl4pPr marL="1493261" algn="l" rtl="0" eaLnBrk="0" fontAlgn="base" hangingPunct="0">
      <a:spcBef>
        <a:spcPct val="30000"/>
      </a:spcBef>
      <a:spcAft>
        <a:spcPct val="0"/>
      </a:spcAft>
      <a:defRPr kumimoji="1" sz="1306" kern="1200">
        <a:solidFill>
          <a:schemeClr val="tx1"/>
        </a:solidFill>
        <a:latin typeface="+mn-lt"/>
        <a:ea typeface="+mn-ea"/>
        <a:cs typeface="+mn-cs"/>
      </a:defRPr>
    </a:lvl4pPr>
    <a:lvl5pPr marL="1991015" algn="l" rtl="0" eaLnBrk="0" fontAlgn="base" hangingPunct="0">
      <a:spcBef>
        <a:spcPct val="30000"/>
      </a:spcBef>
      <a:spcAft>
        <a:spcPct val="0"/>
      </a:spcAft>
      <a:defRPr kumimoji="1" sz="1306" kern="1200">
        <a:solidFill>
          <a:schemeClr val="tx1"/>
        </a:solidFill>
        <a:latin typeface="+mn-lt"/>
        <a:ea typeface="+mn-ea"/>
        <a:cs typeface="+mn-cs"/>
      </a:defRPr>
    </a:lvl5pPr>
    <a:lvl6pPr marL="2488768" algn="l" defTabSz="995507" rtl="0" eaLnBrk="1" latinLnBrk="0" hangingPunct="1">
      <a:defRPr kumimoji="1" sz="1306" kern="1200">
        <a:solidFill>
          <a:schemeClr val="tx1"/>
        </a:solidFill>
        <a:latin typeface="+mn-lt"/>
        <a:ea typeface="+mn-ea"/>
        <a:cs typeface="+mn-cs"/>
      </a:defRPr>
    </a:lvl6pPr>
    <a:lvl7pPr marL="2986522" algn="l" defTabSz="995507" rtl="0" eaLnBrk="1" latinLnBrk="0" hangingPunct="1">
      <a:defRPr kumimoji="1" sz="1306" kern="1200">
        <a:solidFill>
          <a:schemeClr val="tx1"/>
        </a:solidFill>
        <a:latin typeface="+mn-lt"/>
        <a:ea typeface="+mn-ea"/>
        <a:cs typeface="+mn-cs"/>
      </a:defRPr>
    </a:lvl7pPr>
    <a:lvl8pPr marL="3484275" algn="l" defTabSz="995507" rtl="0" eaLnBrk="1" latinLnBrk="0" hangingPunct="1">
      <a:defRPr kumimoji="1" sz="1306" kern="1200">
        <a:solidFill>
          <a:schemeClr val="tx1"/>
        </a:solidFill>
        <a:latin typeface="+mn-lt"/>
        <a:ea typeface="+mn-ea"/>
        <a:cs typeface="+mn-cs"/>
      </a:defRPr>
    </a:lvl8pPr>
    <a:lvl9pPr marL="3982029" algn="l" defTabSz="995507" rtl="0" eaLnBrk="1" latinLnBrk="0" hangingPunct="1">
      <a:defRPr kumimoji="1"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57A6E62-7452-CD08-5B73-ABF38500917D}"/>
              </a:ext>
            </a:extLst>
          </p:cNvPr>
          <p:cNvSpPr/>
          <p:nvPr userDrawn="1"/>
        </p:nvSpPr>
        <p:spPr>
          <a:xfrm>
            <a:off x="0" y="926595"/>
            <a:ext cx="7559675" cy="2774906"/>
          </a:xfrm>
          <a:prstGeom prst="rect">
            <a:avLst/>
          </a:prstGeom>
          <a:gradFill>
            <a:gsLst>
              <a:gs pos="99000">
                <a:schemeClr val="bg1"/>
              </a:gs>
              <a:gs pos="0">
                <a:srgbClr val="D4EADD"/>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0FC26721-D988-1442-6B76-693F590C86C0}"/>
              </a:ext>
            </a:extLst>
          </p:cNvPr>
          <p:cNvSpPr>
            <a:spLocks/>
          </p:cNvSpPr>
          <p:nvPr userDrawn="1"/>
        </p:nvSpPr>
        <p:spPr>
          <a:xfrm>
            <a:off x="0" y="8825022"/>
            <a:ext cx="7559675" cy="1921873"/>
          </a:xfrm>
          <a:prstGeom prst="rect">
            <a:avLst/>
          </a:prstGeom>
          <a:solidFill>
            <a:srgbClr val="D4EA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A0EAF420-1636-C80A-7CD7-26C19D5CB55F}"/>
              </a:ext>
            </a:extLst>
          </p:cNvPr>
          <p:cNvSpPr/>
          <p:nvPr userDrawn="1"/>
        </p:nvSpPr>
        <p:spPr>
          <a:xfrm>
            <a:off x="0" y="515757"/>
            <a:ext cx="7559675" cy="415721"/>
          </a:xfrm>
          <a:prstGeom prst="rect">
            <a:avLst/>
          </a:prstGeom>
          <a:solidFill>
            <a:srgbClr val="006C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Tree>
    <p:extLst>
      <p:ext uri="{BB962C8B-B14F-4D97-AF65-F5344CB8AC3E}">
        <p14:creationId xmlns:p14="http://schemas.microsoft.com/office/powerpoint/2010/main" val="122338004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516012C-278A-B434-C8A5-502BF1959AD8}"/>
              </a:ext>
            </a:extLst>
          </p:cNvPr>
          <p:cNvSpPr/>
          <p:nvPr userDrawn="1"/>
        </p:nvSpPr>
        <p:spPr>
          <a:xfrm>
            <a:off x="1" y="9041572"/>
            <a:ext cx="7560000" cy="260773"/>
          </a:xfrm>
          <a:prstGeom prst="rect">
            <a:avLst/>
          </a:prstGeom>
          <a:solidFill>
            <a:srgbClr val="006C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C4DFFC6-82FA-2AB1-3320-777BF5394008}"/>
              </a:ext>
            </a:extLst>
          </p:cNvPr>
          <p:cNvSpPr/>
          <p:nvPr userDrawn="1"/>
        </p:nvSpPr>
        <p:spPr>
          <a:xfrm>
            <a:off x="1" y="963541"/>
            <a:ext cx="7560000" cy="8116131"/>
          </a:xfrm>
          <a:prstGeom prst="rect">
            <a:avLst/>
          </a:prstGeom>
          <a:solidFill>
            <a:srgbClr val="82CB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17387188"/>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3" r:id="rId1"/>
    <p:sldLayoutId id="2147483804" r:id="rId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Arial" charset="0"/>
          <a:ea typeface="HGP創英角ｺﾞｼｯｸUB" pitchFamily="50" charset="-128"/>
        </a:defRPr>
      </a:lvl2pPr>
      <a:lvl3pPr algn="ctr" rtl="0" eaLnBrk="0" fontAlgn="base" hangingPunct="0">
        <a:spcBef>
          <a:spcPct val="0"/>
        </a:spcBef>
        <a:spcAft>
          <a:spcPct val="0"/>
        </a:spcAft>
        <a:defRPr kumimoji="1" sz="4400">
          <a:solidFill>
            <a:schemeClr val="tx1"/>
          </a:solidFill>
          <a:latin typeface="Arial" charset="0"/>
          <a:ea typeface="HGP創英角ｺﾞｼｯｸUB" pitchFamily="50" charset="-128"/>
        </a:defRPr>
      </a:lvl3pPr>
      <a:lvl4pPr algn="ctr" rtl="0" eaLnBrk="0" fontAlgn="base" hangingPunct="0">
        <a:spcBef>
          <a:spcPct val="0"/>
        </a:spcBef>
        <a:spcAft>
          <a:spcPct val="0"/>
        </a:spcAft>
        <a:defRPr kumimoji="1" sz="4400">
          <a:solidFill>
            <a:schemeClr val="tx1"/>
          </a:solidFill>
          <a:latin typeface="Arial" charset="0"/>
          <a:ea typeface="HGP創英角ｺﾞｼｯｸUB" pitchFamily="50" charset="-128"/>
        </a:defRPr>
      </a:lvl4pPr>
      <a:lvl5pPr algn="ctr" rtl="0" eaLnBrk="0" fontAlgn="base" hangingPunct="0">
        <a:spcBef>
          <a:spcPct val="0"/>
        </a:spcBef>
        <a:spcAft>
          <a:spcPct val="0"/>
        </a:spcAft>
        <a:defRPr kumimoji="1" sz="4400">
          <a:solidFill>
            <a:schemeClr val="tx1"/>
          </a:solidFill>
          <a:latin typeface="Arial" charset="0"/>
          <a:ea typeface="HGP創英角ｺﾞｼｯｸUB"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rms.office.com/r/TbAs30yMGp?origin=lprLink"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orms.office.com/r/TbAs30yMGp?origin=lprLi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bwMode="gray">
          <a:xfrm>
            <a:off x="928821" y="9278345"/>
            <a:ext cx="6552000" cy="615553"/>
          </a:xfrm>
          <a:prstGeom prst="rect">
            <a:avLst/>
          </a:prstGeom>
          <a:noFill/>
        </p:spPr>
        <p:txBody>
          <a:bodyPr wrap="square" anchor="ctr">
            <a:spAutoFit/>
          </a:bodyPr>
          <a:lstStyle/>
          <a:p>
            <a:pPr marL="0" marR="0" lvl="0" indent="0" algn="just" defTabSz="914400" rtl="0" eaLnBrk="1" fontAlgn="base" latinLnBrk="0" hangingPunct="1">
              <a:lnSpc>
                <a:spcPct val="100000"/>
              </a:lnSpc>
              <a:spcBef>
                <a:spcPts val="300"/>
              </a:spcBef>
              <a:spcAft>
                <a:spcPts val="0"/>
              </a:spcAft>
              <a:buClrTx/>
              <a:buSzTx/>
              <a:buFontTx/>
              <a:buNone/>
              <a:tabLst>
                <a:tab pos="675640" algn="l"/>
              </a:tabLst>
              <a:defRPr/>
            </a:pPr>
            <a:r>
              <a:rPr kumimoji="1" lang="en-US" altLang="ja-JP" sz="1600" b="1"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200</a:t>
            </a:r>
            <a:r>
              <a:rPr kumimoji="1" lang="ja-JP" altLang="ja-JP" sz="1050" b="1"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名</a:t>
            </a:r>
            <a:r>
              <a:rPr kumimoji="1" lang="ja-JP" altLang="en-US" sz="1800" b="1"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中堅・中小企業</a:t>
            </a:r>
            <a:r>
              <a:rPr kumimoji="1" lang="ja-JP" altLang="ja-JP" sz="14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の経営層の方</a:t>
            </a:r>
            <a:r>
              <a:rPr kumimoji="1" lang="ja-JP" altLang="ja-JP" sz="10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ja-JP" sz="10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a:t>
            </a:r>
            <a:r>
              <a:rPr kumimoji="1" lang="en-US" altLang="ja-JP" sz="10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ja-JP" sz="10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名様までに限らせていただきます</a:t>
            </a:r>
            <a:r>
              <a:rPr kumimoji="1" lang="ja-JP" altLang="en-US" sz="10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0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87400" marR="0" lvl="0" indent="-787400" algn="l" defTabSz="914400" rtl="0" eaLnBrk="1" fontAlgn="base" latinLnBrk="0" hangingPunct="1">
              <a:lnSpc>
                <a:spcPct val="100000"/>
              </a:lnSpc>
              <a:spcBef>
                <a:spcPts val="0"/>
              </a:spcBef>
              <a:spcAft>
                <a:spcPts val="0"/>
              </a:spcAft>
              <a:buClrTx/>
              <a:buSzTx/>
              <a:buFontTx/>
              <a:buNone/>
              <a:tabLst>
                <a:tab pos="675640" algn="l"/>
              </a:tabLst>
              <a:defRPr/>
            </a:pPr>
            <a:r>
              <a:rPr kumimoji="1" lang="en-US" altLang="ja-JP" sz="8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ja-JP" sz="8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経営コンサルタント</a:t>
            </a:r>
            <a:r>
              <a:rPr kumimoji="1" lang="ja-JP" altLang="en-US" sz="8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・士業の</a:t>
            </a:r>
            <a:r>
              <a:rPr kumimoji="1" lang="ja-JP" altLang="ja-JP" sz="8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方</a:t>
            </a:r>
            <a:r>
              <a:rPr kumimoji="1" lang="ja-JP" altLang="en-US" sz="8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、個人の方</a:t>
            </a:r>
            <a:r>
              <a:rPr kumimoji="1" lang="ja-JP" altLang="ja-JP" sz="8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8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ご</a:t>
            </a:r>
            <a:r>
              <a:rPr kumimoji="1" lang="ja-JP" altLang="ja-JP" sz="8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参加は</a:t>
            </a:r>
            <a:r>
              <a:rPr kumimoji="1" lang="ja-JP" altLang="en-US" sz="8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、ご遠慮ください。</a:t>
            </a:r>
            <a:endParaRPr kumimoji="1" lang="en-US" altLang="ja-JP" sz="8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87400" marR="0" lvl="0" indent="-787400" algn="just" defTabSz="914400" rtl="0" eaLnBrk="1" fontAlgn="base" latinLnBrk="0" hangingPunct="1">
              <a:lnSpc>
                <a:spcPct val="100000"/>
              </a:lnSpc>
              <a:spcBef>
                <a:spcPts val="0"/>
              </a:spcBef>
              <a:spcAft>
                <a:spcPts val="0"/>
              </a:spcAft>
              <a:buClrTx/>
              <a:buSzTx/>
              <a:buFontTx/>
              <a:buNone/>
              <a:tabLst>
                <a:tab pos="675640" algn="l"/>
              </a:tabLst>
              <a:defRPr/>
            </a:pPr>
            <a:r>
              <a:rPr kumimoji="1" lang="en-US" altLang="ja-JP" sz="8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定員になり次第締め切らせていただきます。お早めにお申込みください。</a:t>
            </a:r>
            <a:endParaRPr kumimoji="1" lang="en-US" altLang="ja-JP" sz="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正方形/長方形 11"/>
          <p:cNvSpPr/>
          <p:nvPr/>
        </p:nvSpPr>
        <p:spPr>
          <a:xfrm>
            <a:off x="144932" y="554857"/>
            <a:ext cx="1431015" cy="288147"/>
          </a:xfrm>
          <a:prstGeom prst="rect">
            <a:avLst/>
          </a:prstGeom>
          <a:noFill/>
          <a:ln>
            <a:noFill/>
          </a:ln>
          <a:effectLst/>
          <a:scene3d>
            <a:camera prst="orthographicFront"/>
            <a:lightRig rig="freezing" dir="t"/>
          </a:scene3d>
          <a:sp3d prstMaterial="dkEdge"/>
        </p:spPr>
        <p:style>
          <a:lnRef idx="1">
            <a:schemeClr val="accent6"/>
          </a:lnRef>
          <a:fillRef idx="3">
            <a:schemeClr val="accent6"/>
          </a:fillRef>
          <a:effectRef idx="2">
            <a:schemeClr val="accent6"/>
          </a:effectRef>
          <a:fontRef idx="minor">
            <a:schemeClr val="lt1"/>
          </a:fontRef>
        </p:style>
        <p:txBody>
          <a:bodyPr wrap="none" lIns="72000" tIns="36000" rIns="72000" bIns="3600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Web</a:t>
            </a:r>
            <a:r>
              <a:rPr kumimoji="1" lang="ja-JP" altLang="en-US" sz="14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ライブ配信</a:t>
            </a:r>
          </a:p>
        </p:txBody>
      </p:sp>
      <p:graphicFrame>
        <p:nvGraphicFramePr>
          <p:cNvPr id="17" name="表 16"/>
          <p:cNvGraphicFramePr>
            <a:graphicFrameLocks noGrp="1"/>
          </p:cNvGraphicFramePr>
          <p:nvPr>
            <p:extLst>
              <p:ext uri="{D42A27DB-BD31-4B8C-83A1-F6EECF244321}">
                <p14:modId xmlns:p14="http://schemas.microsoft.com/office/powerpoint/2010/main" val="4018218113"/>
              </p:ext>
            </p:extLst>
          </p:nvPr>
        </p:nvGraphicFramePr>
        <p:xfrm>
          <a:off x="115350" y="4291630"/>
          <a:ext cx="7316808" cy="4365332"/>
        </p:xfrm>
        <a:graphic>
          <a:graphicData uri="http://schemas.openxmlformats.org/drawingml/2006/table">
            <a:tbl>
              <a:tblPr firstCol="1">
                <a:tableStyleId>{5C22544A-7EE6-4342-B048-85BDC9FD1C3A}</a:tableStyleId>
              </a:tblPr>
              <a:tblGrid>
                <a:gridCol w="801627">
                  <a:extLst>
                    <a:ext uri="{9D8B030D-6E8A-4147-A177-3AD203B41FA5}">
                      <a16:colId xmlns:a16="http://schemas.microsoft.com/office/drawing/2014/main" val="1205384014"/>
                    </a:ext>
                  </a:extLst>
                </a:gridCol>
                <a:gridCol w="3143250">
                  <a:extLst>
                    <a:ext uri="{9D8B030D-6E8A-4147-A177-3AD203B41FA5}">
                      <a16:colId xmlns:a16="http://schemas.microsoft.com/office/drawing/2014/main" val="20000"/>
                    </a:ext>
                  </a:extLst>
                </a:gridCol>
                <a:gridCol w="3371931">
                  <a:extLst>
                    <a:ext uri="{9D8B030D-6E8A-4147-A177-3AD203B41FA5}">
                      <a16:colId xmlns:a16="http://schemas.microsoft.com/office/drawing/2014/main" val="20001"/>
                    </a:ext>
                  </a:extLst>
                </a:gridCol>
              </a:tblGrid>
              <a:tr h="4433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b="1" kern="100">
                          <a:solidFill>
                            <a:schemeClr val="bg1"/>
                          </a:solidFill>
                          <a:effectLst/>
                          <a:latin typeface="BIZ UDPゴシック" panose="020B0400000000000000" pitchFamily="50" charset="-128"/>
                          <a:ea typeface="BIZ UDPゴシック" panose="020B0400000000000000" pitchFamily="50" charset="-128"/>
                        </a:rPr>
                        <a:t>14:00</a:t>
                      </a:r>
                      <a:r>
                        <a:rPr lang="ja-JP" altLang="en-US" sz="1100" b="1" kern="100">
                          <a:solidFill>
                            <a:schemeClr val="bg1"/>
                          </a:solidFill>
                          <a:effectLst/>
                          <a:latin typeface="BIZ UDPゴシック" panose="020B0400000000000000" pitchFamily="50" charset="-128"/>
                          <a:ea typeface="BIZ UDPゴシック" panose="020B0400000000000000" pitchFamily="50" charset="-128"/>
                        </a:rPr>
                        <a:t>～</a:t>
                      </a:r>
                      <a:r>
                        <a:rPr lang="en-US" altLang="ja-JP" sz="1100" b="1" kern="100">
                          <a:solidFill>
                            <a:schemeClr val="bg1"/>
                          </a:solidFill>
                          <a:effectLst/>
                          <a:latin typeface="BIZ UDPゴシック" panose="020B0400000000000000" pitchFamily="50" charset="-128"/>
                          <a:ea typeface="BIZ UDPゴシック" panose="020B0400000000000000" pitchFamily="50" charset="-128"/>
                        </a:rPr>
                        <a:t>14:05</a:t>
                      </a:r>
                      <a:endParaRPr lang="ja-JP" altLang="ja-JP" sz="11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0766" marR="60766" marT="36000" marB="36000" anchor="ctr">
                    <a:lnL w="19050" cap="flat" cmpd="sng" algn="ctr">
                      <a:solidFill>
                        <a:srgbClr val="006C60"/>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006C6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6C6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4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rPr>
                        <a:t>・</a:t>
                      </a:r>
                      <a:r>
                        <a:rPr lang="ja-JP" altLang="ja-JP" sz="14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rPr>
                        <a:t>ご挨拶</a:t>
                      </a:r>
                      <a:endParaRPr lang="ja-JP" altLang="ja-JP" sz="1400" b="1" kern="100">
                        <a:solidFill>
                          <a:srgbClr val="006C6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0766" marR="60766"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7FB536"/>
                      </a:solidFill>
                      <a:prstDash val="solid"/>
                      <a:round/>
                      <a:headEnd type="none" w="med" len="med"/>
                      <a:tailEnd type="none" w="med" len="med"/>
                    </a:lnT>
                    <a:lnB w="19050" cap="flat" cmpd="sng" algn="ctr">
                      <a:solidFill>
                        <a:srgbClr val="7FB536"/>
                      </a:solidFill>
                      <a:prstDash val="solid"/>
                      <a:round/>
                      <a:headEnd type="none" w="med" len="med"/>
                      <a:tailEnd type="none" w="med" len="med"/>
                    </a:lnB>
                    <a:solidFill>
                      <a:srgbClr val="F1FAE4"/>
                    </a:solidFill>
                  </a:tcPr>
                </a:tc>
                <a:tc>
                  <a:txBody>
                    <a:bodyPr/>
                    <a:lstStyle/>
                    <a:p>
                      <a:pPr marL="144000" algn="just">
                        <a:spcAft>
                          <a:spcPts val="0"/>
                        </a:spcAft>
                      </a:pPr>
                      <a:r>
                        <a:rPr lang="ja-JP" altLang="en-US" sz="11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rPr>
                        <a:t>三井住友海上火災保険（株）</a:t>
                      </a:r>
                      <a:r>
                        <a:rPr lang="ja-JP" altLang="en-US" sz="11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rPr>
                        <a:t>　</a:t>
                      </a:r>
                      <a:r>
                        <a:rPr lang="ja-JP" altLang="en-US" sz="11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地域マーケット部</a:t>
                      </a:r>
                      <a:endParaRPr lang="en-US" altLang="ja-JP" sz="11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44000" algn="just">
                        <a:spcAft>
                          <a:spcPts val="0"/>
                        </a:spcAft>
                      </a:pPr>
                      <a:r>
                        <a:rPr lang="ja-JP" altLang="en-US" sz="11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政策プロジェクト共創グループ　地域共創ユニット</a:t>
                      </a:r>
                      <a:endParaRPr lang="ja-JP" sz="10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6000" marR="60766" marT="36000" marB="36000" anchor="ctr">
                    <a:lnL w="19050" cap="flat" cmpd="sng" algn="ctr">
                      <a:solidFill>
                        <a:schemeClr val="bg1"/>
                      </a:solidFill>
                      <a:prstDash val="solid"/>
                      <a:round/>
                      <a:headEnd type="none" w="med" len="med"/>
                      <a:tailEnd type="none" w="med" len="med"/>
                    </a:lnL>
                    <a:lnT w="19050" cap="flat" cmpd="sng" algn="ctr">
                      <a:solidFill>
                        <a:srgbClr val="7FB536"/>
                      </a:solidFill>
                      <a:prstDash val="solid"/>
                      <a:round/>
                      <a:headEnd type="none" w="med" len="med"/>
                      <a:tailEnd type="none" w="med" len="med"/>
                    </a:lnT>
                    <a:lnB w="19050" cap="flat" cmpd="sng" algn="ctr">
                      <a:solidFill>
                        <a:srgbClr val="7FB536"/>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01952">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altLang="ja-JP" sz="1100" b="1" kern="100">
                          <a:solidFill>
                            <a:schemeClr val="bg1"/>
                          </a:solidFill>
                          <a:effectLst/>
                          <a:latin typeface="BIZ UDPゴシック" panose="020B0400000000000000" pitchFamily="50" charset="-128"/>
                          <a:ea typeface="BIZ UDPゴシック" panose="020B0400000000000000" pitchFamily="50" charset="-128"/>
                        </a:rPr>
                        <a:t>14:05</a:t>
                      </a:r>
                      <a:r>
                        <a:rPr lang="ja-JP" altLang="en-US" sz="1100" b="1" kern="100">
                          <a:solidFill>
                            <a:schemeClr val="bg1"/>
                          </a:solidFill>
                          <a:effectLst/>
                          <a:latin typeface="BIZ UDPゴシック" panose="020B0400000000000000" pitchFamily="50" charset="-128"/>
                          <a:ea typeface="BIZ UDPゴシック" panose="020B0400000000000000" pitchFamily="50" charset="-128"/>
                        </a:rPr>
                        <a:t>～</a:t>
                      </a:r>
                      <a:r>
                        <a:rPr lang="en-US" altLang="ja-JP" sz="1100" b="1" kern="100">
                          <a:solidFill>
                            <a:schemeClr val="bg1"/>
                          </a:solidFill>
                          <a:effectLst/>
                          <a:latin typeface="BIZ UDPゴシック" panose="020B0400000000000000" pitchFamily="50" charset="-128"/>
                          <a:ea typeface="BIZ UDPゴシック" panose="020B0400000000000000" pitchFamily="50" charset="-128"/>
                        </a:rPr>
                        <a:t>15:</a:t>
                      </a:r>
                      <a:r>
                        <a:rPr lang="ja-JP" altLang="en-US" sz="1100" b="1" kern="100">
                          <a:solidFill>
                            <a:schemeClr val="bg1"/>
                          </a:solidFill>
                          <a:effectLst/>
                          <a:latin typeface="BIZ UDPゴシック" panose="020B0400000000000000" pitchFamily="50" charset="-128"/>
                          <a:ea typeface="BIZ UDPゴシック" panose="020B0400000000000000" pitchFamily="50" charset="-128"/>
                        </a:rPr>
                        <a:t>１５　</a:t>
                      </a:r>
                    </a:p>
                  </a:txBody>
                  <a:tcPr marL="60766" marR="60766" marT="36000" marB="36000" anchor="ctr">
                    <a:lnL w="19050" cap="flat" cmpd="sng" algn="ctr">
                      <a:solidFill>
                        <a:srgbClr val="006C60"/>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6C6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4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rPr>
                        <a:t>・はじめに</a:t>
                      </a:r>
                      <a:endParaRPr kumimoji="1" lang="en-US" altLang="ja-JP" sz="1200" b="1" kern="100">
                        <a:solidFill>
                          <a:srgbClr val="136F32"/>
                        </a:solidFill>
                        <a:effectLst>
                          <a:glow rad="101600">
                            <a:schemeClr val="bg1">
                              <a:alpha val="60000"/>
                            </a:schemeClr>
                          </a:glow>
                        </a:effectLst>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200" b="1" kern="100">
                        <a:solidFill>
                          <a:srgbClr val="136F32"/>
                        </a:solidFill>
                        <a:effectLst>
                          <a:glow rad="101600">
                            <a:schemeClr val="bg1">
                              <a:alpha val="60000"/>
                            </a:schemeClr>
                          </a:glow>
                        </a:effectLst>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200" b="1" kern="100">
                        <a:solidFill>
                          <a:srgbClr val="136F32"/>
                        </a:solidFill>
                        <a:effectLst>
                          <a:glow rad="101600">
                            <a:schemeClr val="bg1">
                              <a:alpha val="60000"/>
                            </a:schemeClr>
                          </a:glow>
                        </a:effectLst>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200" b="1" kern="100">
                        <a:solidFill>
                          <a:srgbClr val="136F32"/>
                        </a:solidFill>
                        <a:effectLst>
                          <a:glow rad="101600">
                            <a:schemeClr val="bg1">
                              <a:alpha val="60000"/>
                            </a:schemeClr>
                          </a:glow>
                        </a:effectLst>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200" b="1" kern="100">
                        <a:solidFill>
                          <a:srgbClr val="136F32"/>
                        </a:solidFill>
                        <a:effectLst>
                          <a:glow rad="101600">
                            <a:schemeClr val="bg1">
                              <a:alpha val="60000"/>
                            </a:schemeClr>
                          </a:glow>
                        </a:effectLst>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altLang="ja-JP" sz="14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1" kern="100">
                          <a:solidFill>
                            <a:schemeClr val="tx1"/>
                          </a:solidFill>
                          <a:effectLst>
                            <a:glow rad="101600">
                              <a:schemeClr val="bg1">
                                <a:alpha val="60000"/>
                              </a:schemeClr>
                            </a:glow>
                          </a:effectLst>
                          <a:latin typeface="BIZ UDPゴシック" panose="020B0400000000000000" pitchFamily="50" charset="-128"/>
                          <a:ea typeface="BIZ UDPゴシック" panose="020B0400000000000000" pitchFamily="50" charset="-128"/>
                          <a:cs typeface="+mn-cs"/>
                        </a:rPr>
                        <a:t>　　　　　　　　　　　　　　　　　　　　　　　　　</a:t>
                      </a:r>
                      <a:endParaRPr kumimoji="1" lang="en-US" altLang="ja-JP" sz="1400" b="1" kern="100">
                        <a:solidFill>
                          <a:schemeClr val="tx1"/>
                        </a:solidFill>
                        <a:effectLst>
                          <a:glow rad="101600">
                            <a:schemeClr val="bg1">
                              <a:alpha val="60000"/>
                            </a:schemeClr>
                          </a:glow>
                        </a:effectLst>
                        <a:latin typeface="BIZ UDPゴシック" panose="020B0400000000000000" pitchFamily="50" charset="-128"/>
                        <a:ea typeface="BIZ UDPゴシック" panose="020B0400000000000000" pitchFamily="50" charset="-128"/>
                        <a:cs typeface="+mn-cs"/>
                      </a:endParaRPr>
                    </a:p>
                    <a:p>
                      <a:pPr algn="l">
                        <a:spcBef>
                          <a:spcPts val="600"/>
                        </a:spcBef>
                        <a:spcAft>
                          <a:spcPts val="0"/>
                        </a:spcAft>
                      </a:pPr>
                      <a:r>
                        <a:rPr lang="ja-JP" altLang="en-US" sz="900" b="0" kern="100">
                          <a:solidFill>
                            <a:schemeClr val="tx1"/>
                          </a:solidFill>
                          <a:effectLst>
                            <a:glow rad="101600">
                              <a:schemeClr val="bg1">
                                <a:alpha val="60000"/>
                              </a:schemeClr>
                            </a:glow>
                          </a:effectLst>
                          <a:latin typeface="BIZ UDPゴシック" panose="020B0400000000000000" pitchFamily="50" charset="-128"/>
                          <a:ea typeface="BIZ UDPゴシック" panose="020B0400000000000000" pitchFamily="50" charset="-128"/>
                        </a:rPr>
                        <a:t>　</a:t>
                      </a:r>
                      <a:endParaRPr kumimoji="1" lang="ja-JP" altLang="en-US" sz="900" b="0" kern="100">
                        <a:solidFill>
                          <a:srgbClr val="136F32"/>
                        </a:solidFill>
                        <a:effectLst>
                          <a:glow rad="101600">
                            <a:schemeClr val="bg1">
                              <a:alpha val="60000"/>
                            </a:schemeClr>
                          </a:glow>
                        </a:effectLst>
                        <a:latin typeface="BIZ UDPゴシック" panose="020B0400000000000000" pitchFamily="50" charset="-128"/>
                        <a:ea typeface="BIZ UDPゴシック" panose="020B0400000000000000" pitchFamily="50" charset="-128"/>
                        <a:cs typeface="+mn-cs"/>
                      </a:endParaRPr>
                    </a:p>
                  </a:txBody>
                  <a:tcPr marL="60766" marR="60766" marT="36000" marB="3600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7FB536"/>
                      </a:solidFill>
                      <a:prstDash val="solid"/>
                      <a:round/>
                      <a:headEnd type="none" w="med" len="med"/>
                      <a:tailEnd type="none" w="med" len="med"/>
                    </a:lnT>
                    <a:lnB w="19050" cap="flat" cmpd="sng" algn="ctr">
                      <a:solidFill>
                        <a:srgbClr val="7FB536"/>
                      </a:solidFill>
                      <a:prstDash val="solid"/>
                      <a:round/>
                      <a:headEnd type="none" w="med" len="med"/>
                      <a:tailEnd type="none" w="med" len="med"/>
                    </a:lnB>
                    <a:solidFill>
                      <a:srgbClr val="F1FAE4"/>
                    </a:solidFill>
                  </a:tcPr>
                </a:tc>
                <a:tc>
                  <a:txBody>
                    <a:bodyPr/>
                    <a:lstStyle/>
                    <a:p>
                      <a:pPr marL="144000" algn="just">
                        <a:spcAft>
                          <a:spcPts val="0"/>
                        </a:spcAft>
                      </a:pPr>
                      <a:endParaRPr lang="en-US" altLang="ja-JP" sz="11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p>
                      <a:pPr marL="144000" algn="just">
                        <a:spcAft>
                          <a:spcPts val="0"/>
                        </a:spcAft>
                      </a:pPr>
                      <a:endParaRPr lang="en-US" altLang="ja-JP" sz="11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p>
                      <a:pPr marL="144000" algn="just">
                        <a:spcAft>
                          <a:spcPts val="0"/>
                        </a:spcAft>
                      </a:pPr>
                      <a:endParaRPr lang="en-US" altLang="ja-JP" sz="11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p>
                      <a:pPr marL="144000" algn="just">
                        <a:spcAft>
                          <a:spcPts val="0"/>
                        </a:spcAft>
                      </a:pPr>
                      <a:r>
                        <a:rPr lang="ja-JP" altLang="en-US" sz="11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rPr>
                        <a:t>三井住友海上火災保険（株）</a:t>
                      </a:r>
                      <a:r>
                        <a:rPr lang="ja-JP" altLang="en-US" sz="11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n-cs"/>
                        </a:rPr>
                        <a:t>　</a:t>
                      </a:r>
                      <a:r>
                        <a:rPr lang="ja-JP" altLang="en-US" sz="11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地域マーケット部</a:t>
                      </a:r>
                      <a:endParaRPr lang="en-US" altLang="ja-JP" sz="11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44000" algn="just">
                        <a:spcAft>
                          <a:spcPts val="0"/>
                        </a:spcAft>
                      </a:pPr>
                      <a:r>
                        <a:rPr lang="en-US" altLang="ja-JP" sz="1100" b="1">
                          <a:solidFill>
                            <a:prstClr val="black">
                              <a:lumMod val="75000"/>
                              <a:lumOff val="25000"/>
                            </a:prstClr>
                          </a:solidFill>
                          <a:latin typeface="BIZ UDPゴシック" panose="020B0400000000000000" pitchFamily="50" charset="-128"/>
                          <a:ea typeface="BIZ UDPゴシック" panose="020B0400000000000000" pitchFamily="50" charset="-128"/>
                        </a:rPr>
                        <a:t>MS</a:t>
                      </a:r>
                      <a:r>
                        <a:rPr lang="ja-JP" altLang="en-US" sz="1100" b="1">
                          <a:solidFill>
                            <a:prstClr val="black">
                              <a:lumMod val="75000"/>
                              <a:lumOff val="25000"/>
                            </a:prstClr>
                          </a:solidFill>
                          <a:latin typeface="BIZ UDPゴシック" panose="020B0400000000000000" pitchFamily="50" charset="-128"/>
                          <a:ea typeface="BIZ UDPゴシック" panose="020B0400000000000000" pitchFamily="50" charset="-128"/>
                        </a:rPr>
                        <a:t>＆</a:t>
                      </a:r>
                      <a:r>
                        <a:rPr lang="en-US" altLang="ja-JP" sz="1100" b="1">
                          <a:solidFill>
                            <a:prstClr val="black">
                              <a:lumMod val="75000"/>
                              <a:lumOff val="25000"/>
                            </a:prstClr>
                          </a:solidFill>
                          <a:latin typeface="BIZ UDPゴシック" panose="020B0400000000000000" pitchFamily="50" charset="-128"/>
                          <a:ea typeface="BIZ UDPゴシック" panose="020B0400000000000000" pitchFamily="50" charset="-128"/>
                        </a:rPr>
                        <a:t>AD</a:t>
                      </a:r>
                      <a:r>
                        <a:rPr lang="ja-JP" altLang="en-US" sz="1100" b="1">
                          <a:solidFill>
                            <a:prstClr val="black">
                              <a:lumMod val="75000"/>
                              <a:lumOff val="25000"/>
                            </a:prstClr>
                          </a:solidFill>
                          <a:latin typeface="BIZ UDPゴシック" panose="020B0400000000000000" pitchFamily="50" charset="-128"/>
                          <a:ea typeface="BIZ UDPゴシック" panose="020B0400000000000000" pitchFamily="50" charset="-128"/>
                        </a:rPr>
                        <a:t>経営サポートセンター</a:t>
                      </a:r>
                      <a:endParaRPr lang="en-US" altLang="ja-JP" sz="1100" b="1">
                        <a:solidFill>
                          <a:prstClr val="black">
                            <a:lumMod val="75000"/>
                            <a:lumOff val="25000"/>
                          </a:prstClr>
                        </a:solidFill>
                        <a:latin typeface="BIZ UDPゴシック" panose="020B0400000000000000" pitchFamily="50" charset="-128"/>
                        <a:ea typeface="BIZ UDPゴシック" panose="020B0400000000000000" pitchFamily="50" charset="-128"/>
                      </a:endParaRPr>
                    </a:p>
                    <a:p>
                      <a:pPr marL="144000" algn="just">
                        <a:spcAft>
                          <a:spcPts val="0"/>
                        </a:spcAft>
                      </a:pPr>
                      <a:endParaRPr lang="en-US" altLang="ja-JP" sz="1100" b="1" kern="100">
                        <a:solidFill>
                          <a:prstClr val="black">
                            <a:lumMod val="75000"/>
                            <a:lumOff val="25000"/>
                          </a:prst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44000" algn="just">
                        <a:spcAft>
                          <a:spcPts val="0"/>
                        </a:spcAft>
                      </a:pPr>
                      <a:endParaRPr lang="en-US" altLang="ja-JP" sz="1100" b="1" kern="100">
                        <a:solidFill>
                          <a:prstClr val="black">
                            <a:lumMod val="75000"/>
                            <a:lumOff val="25000"/>
                          </a:prst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44000" algn="just">
                        <a:spcAft>
                          <a:spcPts val="0"/>
                        </a:spcAft>
                      </a:pPr>
                      <a:endParaRPr lang="en-US" altLang="ja-JP" sz="1100" b="1" kern="100">
                        <a:solidFill>
                          <a:prstClr val="black">
                            <a:lumMod val="75000"/>
                            <a:lumOff val="25000"/>
                          </a:prst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44000" algn="just">
                        <a:spcAft>
                          <a:spcPts val="0"/>
                        </a:spcAft>
                      </a:pPr>
                      <a:endParaRPr lang="en-US" altLang="ja-JP" sz="1100" b="1" kern="100">
                        <a:solidFill>
                          <a:prstClr val="black">
                            <a:lumMod val="75000"/>
                            <a:lumOff val="25000"/>
                          </a:prst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44000" algn="just">
                        <a:spcAft>
                          <a:spcPts val="0"/>
                        </a:spcAft>
                      </a:pPr>
                      <a:r>
                        <a:rPr lang="ja-JP" altLang="en-US" sz="1400" b="1" kern="100">
                          <a:solidFill>
                            <a:prstClr val="black">
                              <a:lumMod val="75000"/>
                              <a:lumOff val="25000"/>
                            </a:prst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講師</a:t>
                      </a:r>
                      <a:endParaRPr lang="ja-JP" altLang="ja-JP" sz="11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36000" marR="60766" marT="36000" marB="36000">
                    <a:lnL w="19050" cap="flat" cmpd="sng" algn="ctr">
                      <a:solidFill>
                        <a:schemeClr val="bg1"/>
                      </a:solidFill>
                      <a:prstDash val="solid"/>
                      <a:round/>
                      <a:headEnd type="none" w="med" len="med"/>
                      <a:tailEnd type="none" w="med" len="med"/>
                    </a:lnL>
                    <a:lnT w="19050" cap="flat" cmpd="sng" algn="ctr">
                      <a:solidFill>
                        <a:srgbClr val="7FB536"/>
                      </a:solidFill>
                      <a:prstDash val="solid"/>
                      <a:round/>
                      <a:headEnd type="none" w="med" len="med"/>
                      <a:tailEnd type="none" w="med" len="med"/>
                    </a:lnT>
                    <a:lnB w="19050" cap="flat" cmpd="sng" algn="ctr">
                      <a:solidFill>
                        <a:srgbClr val="7FB53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2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b="1" kern="100">
                          <a:solidFill>
                            <a:schemeClr val="bg1"/>
                          </a:solidFill>
                          <a:effectLst/>
                          <a:latin typeface="BIZ UDPゴシック" panose="020B0400000000000000" pitchFamily="50" charset="-128"/>
                          <a:ea typeface="BIZ UDPゴシック" panose="020B0400000000000000" pitchFamily="50" charset="-128"/>
                        </a:rPr>
                        <a:t>15:1</a:t>
                      </a:r>
                      <a:r>
                        <a:rPr lang="ja-JP" altLang="en-US" sz="1100" b="1" kern="100">
                          <a:solidFill>
                            <a:schemeClr val="bg1"/>
                          </a:solidFill>
                          <a:effectLst/>
                          <a:latin typeface="BIZ UDPゴシック" panose="020B0400000000000000" pitchFamily="50" charset="-128"/>
                          <a:ea typeface="BIZ UDPゴシック" panose="020B0400000000000000" pitchFamily="50" charset="-128"/>
                        </a:rPr>
                        <a:t>５～</a:t>
                      </a:r>
                      <a:endParaRPr lang="en-US" altLang="ja-JP" sz="1100" b="1" kern="100">
                        <a:solidFill>
                          <a:schemeClr val="bg1"/>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kern="100">
                          <a:solidFill>
                            <a:schemeClr val="bg1"/>
                          </a:solidFill>
                          <a:effectLst/>
                          <a:latin typeface="BIZ UDPゴシック" panose="020B0400000000000000" pitchFamily="50" charset="-128"/>
                          <a:ea typeface="BIZ UDPゴシック" panose="020B0400000000000000" pitchFamily="50" charset="-128"/>
                        </a:rPr>
                        <a:t>１</a:t>
                      </a:r>
                      <a:r>
                        <a:rPr lang="en-US" altLang="ja-JP" sz="1100" b="1" kern="100">
                          <a:solidFill>
                            <a:schemeClr val="bg1"/>
                          </a:solidFill>
                          <a:effectLst/>
                          <a:latin typeface="BIZ UDPゴシック" panose="020B0400000000000000" pitchFamily="50" charset="-128"/>
                          <a:ea typeface="BIZ UDPゴシック" panose="020B0400000000000000" pitchFamily="50" charset="-128"/>
                        </a:rPr>
                        <a:t>5:3</a:t>
                      </a:r>
                      <a:r>
                        <a:rPr lang="ja-JP" altLang="en-US" sz="1100" b="1" kern="100">
                          <a:solidFill>
                            <a:schemeClr val="bg1"/>
                          </a:solidFill>
                          <a:effectLst/>
                          <a:latin typeface="BIZ UDPゴシック" panose="020B0400000000000000" pitchFamily="50" charset="-128"/>
                          <a:ea typeface="BIZ UDPゴシック" panose="020B0400000000000000" pitchFamily="50" charset="-128"/>
                        </a:rPr>
                        <a:t>０</a:t>
                      </a:r>
                      <a:endParaRPr lang="ja-JP" sz="14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0766" marR="60766" marT="36000" marB="36000" anchor="ctr">
                    <a:lnL w="19050" cap="flat" cmpd="sng" algn="ctr">
                      <a:solidFill>
                        <a:srgbClr val="006C60"/>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rgbClr val="006C60"/>
                      </a:solidFill>
                      <a:prstDash val="solid"/>
                      <a:round/>
                      <a:headEnd type="none" w="med" len="med"/>
                      <a:tailEnd type="none" w="med" len="med"/>
                    </a:lnB>
                    <a:solidFill>
                      <a:srgbClr val="006C60"/>
                    </a:solidFill>
                  </a:tcPr>
                </a:tc>
                <a:tc>
                  <a:txBody>
                    <a:bodyPr/>
                    <a:lstStyle/>
                    <a:p>
                      <a:pPr algn="just">
                        <a:spcAft>
                          <a:spcPts val="0"/>
                        </a:spcAft>
                      </a:pPr>
                      <a:r>
                        <a:rPr lang="ja-JP" altLang="en-US" sz="14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rPr>
                        <a:t>・質疑応答</a:t>
                      </a:r>
                      <a:endParaRPr lang="en-US" altLang="ja-JP" sz="14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a:p>
                      <a:pPr algn="just">
                        <a:spcAft>
                          <a:spcPts val="0"/>
                        </a:spcAft>
                      </a:pPr>
                      <a:r>
                        <a:rPr lang="ja-JP" altLang="en-US" sz="14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rPr>
                        <a:t>・</a:t>
                      </a:r>
                      <a:r>
                        <a:rPr lang="ja-JP" altLang="ja-JP" sz="14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rPr>
                        <a:t>ご案内</a:t>
                      </a:r>
                      <a:endParaRPr lang="ja-JP" sz="14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0766" marR="60766" marT="36000" marB="36000" anchor="ctr">
                    <a:lnT w="19050" cap="flat" cmpd="sng" algn="ctr">
                      <a:solidFill>
                        <a:srgbClr val="7FB536"/>
                      </a:solidFill>
                      <a:prstDash val="solid"/>
                      <a:round/>
                      <a:headEnd type="none" w="med" len="med"/>
                      <a:tailEnd type="none" w="med" len="med"/>
                    </a:lnT>
                    <a:lnB w="19050" cap="flat" cmpd="sng" algn="ctr">
                      <a:solidFill>
                        <a:srgbClr val="7FB536"/>
                      </a:solidFill>
                      <a:prstDash val="solid"/>
                      <a:round/>
                      <a:headEnd type="none" w="med" len="med"/>
                      <a:tailEnd type="none" w="med" len="med"/>
                    </a:lnB>
                    <a:solidFill>
                      <a:srgbClr val="F1FAE4"/>
                    </a:solidFill>
                  </a:tcPr>
                </a:tc>
                <a:tc>
                  <a:txBody>
                    <a:bodyPr/>
                    <a:lstStyle/>
                    <a:p>
                      <a:pPr marL="14400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cs typeface="+mn-cs"/>
                        </a:rPr>
                        <a:t>講師</a:t>
                      </a:r>
                      <a:endParaRPr kumimoji="1" lang="en-US" altLang="ja-JP" sz="1400" b="1" i="0" u="none" strike="noStrike" kern="100" cap="none" spc="0" normalizeH="0" baseline="0" noProof="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cs typeface="+mn-cs"/>
                      </a:endParaRPr>
                    </a:p>
                    <a:p>
                      <a:pPr marL="14400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cs typeface="+mn-cs"/>
                        </a:rPr>
                        <a:t>三井住友海上火災保険（株）</a:t>
                      </a:r>
                      <a:endParaRPr kumimoji="1" lang="en-US" altLang="ja-JP" sz="1400" b="1" i="0" u="none" strike="noStrike" kern="100" cap="none" spc="0" normalizeH="0" baseline="0" noProof="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cs typeface="+mn-cs"/>
                      </a:endParaRPr>
                    </a:p>
                  </a:txBody>
                  <a:tcPr marL="36000" marR="60766" marT="36000" marB="36000" anchor="ctr">
                    <a:lnT w="19050" cap="flat" cmpd="sng" algn="ctr">
                      <a:solidFill>
                        <a:srgbClr val="7FB536"/>
                      </a:solidFill>
                      <a:prstDash val="solid"/>
                      <a:round/>
                      <a:headEnd type="none" w="med" len="med"/>
                      <a:tailEnd type="none" w="med" len="med"/>
                    </a:lnT>
                    <a:lnB w="19050" cap="flat" cmpd="sng" algn="ctr">
                      <a:solidFill>
                        <a:srgbClr val="7FB53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9" name="楕円 28"/>
          <p:cNvSpPr/>
          <p:nvPr/>
        </p:nvSpPr>
        <p:spPr bwMode="gray">
          <a:xfrm>
            <a:off x="5961433" y="2216853"/>
            <a:ext cx="1370620" cy="1277274"/>
          </a:xfrm>
          <a:prstGeom prst="ellipse">
            <a:avLst/>
          </a:prstGeom>
          <a:solidFill>
            <a:srgbClr val="EF6121"/>
          </a:solidFill>
          <a:ln>
            <a:noFill/>
          </a:ln>
          <a:effectLst>
            <a:outerShdw blurRad="100010" dist="20000" dir="5400000" rotWithShape="0">
              <a:schemeClr val="accent6">
                <a:lumMod val="75000"/>
                <a:alpha val="38000"/>
              </a:schemeClr>
            </a:outerShdw>
          </a:effectLst>
        </p:spPr>
        <p:style>
          <a:lnRef idx="3">
            <a:schemeClr val="lt1"/>
          </a:lnRef>
          <a:fillRef idx="1">
            <a:schemeClr val="accent2"/>
          </a:fillRef>
          <a:effectRef idx="1">
            <a:schemeClr val="accent2"/>
          </a:effectRef>
          <a:fontRef idx="minor">
            <a:schemeClr val="lt1"/>
          </a:fontRef>
        </p:style>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定員</a:t>
            </a:r>
            <a:r>
              <a:rPr kumimoji="1" lang="en-US" altLang="ja-JP" sz="1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200</a:t>
            </a:r>
            <a:r>
              <a:rPr kumimoji="1" lang="ja-JP" altLang="en-US"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名</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参加費</a:t>
            </a:r>
            <a:r>
              <a:rPr kumimoji="1" lang="ja-JP" altLang="en-US" sz="1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無料</a:t>
            </a:r>
            <a:endParaRPr kumimoji="1" lang="en-US" altLang="ja-JP" sz="1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0" fontAlgn="base" latinLnBrk="0" hangingPunct="0">
              <a:lnSpc>
                <a:spcPct val="100000"/>
              </a:lnSpc>
              <a:spcBef>
                <a:spcPts val="300"/>
              </a:spcBef>
              <a:spcAft>
                <a:spcPct val="0"/>
              </a:spcAft>
              <a:buClrTx/>
              <a:buSzTx/>
              <a:buFontTx/>
              <a:buNone/>
              <a:tabLst/>
              <a:defRPr/>
            </a:pPr>
            <a:r>
              <a:rPr kumimoji="1" lang="ja-JP" altLang="en-US" sz="9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通信料は</a:t>
            </a:r>
            <a:br>
              <a:rPr kumimoji="1" lang="en-US" altLang="ja-JP" sz="9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br>
            <a:r>
              <a:rPr kumimoji="1" lang="ja-JP" altLang="en-US" sz="9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視聴者負担</a:t>
            </a:r>
          </a:p>
        </p:txBody>
      </p:sp>
      <p:sp>
        <p:nvSpPr>
          <p:cNvPr id="14" name="テキスト ボックス 13"/>
          <p:cNvSpPr txBox="1"/>
          <p:nvPr/>
        </p:nvSpPr>
        <p:spPr bwMode="gray">
          <a:xfrm>
            <a:off x="144932" y="1108018"/>
            <a:ext cx="7265881" cy="843821"/>
          </a:xfrm>
          <a:prstGeom prst="rect">
            <a:avLst/>
          </a:prstGeom>
          <a:noFill/>
          <a:effectLst>
            <a:glow rad="994706">
              <a:schemeClr val="bg1"/>
            </a:glow>
          </a:effectLst>
        </p:spPr>
        <p:txBody>
          <a:bodyPr wrap="square" anchor="ctr">
            <a:spAutoFit/>
          </a:bodyPr>
          <a:lstStyle/>
          <a:p>
            <a:pPr marL="0" marR="0" lvl="0" indent="0" algn="ctr" defTabSz="914400" rtl="0" eaLnBrk="1" fontAlgn="base" latinLnBrk="0" hangingPunct="1">
              <a:lnSpc>
                <a:spcPct val="100000"/>
              </a:lnSpc>
              <a:spcBef>
                <a:spcPts val="100"/>
              </a:spcBef>
              <a:spcAft>
                <a:spcPct val="0"/>
              </a:spcAft>
              <a:buClrTx/>
              <a:buSzTx/>
              <a:buFontTx/>
              <a:buNone/>
              <a:tabLst/>
              <a:defRPr/>
            </a:pPr>
            <a:r>
              <a:rPr kumimoji="1" lang="en-US" altLang="ja-JP" sz="2400" b="1" i="0" u="none" strike="noStrike" kern="1200" cap="none" spc="100" normalizeH="0" baseline="0" noProof="0">
                <a:ln>
                  <a:noFill/>
                </a:ln>
                <a:solidFill>
                  <a:srgbClr val="EF6B00"/>
                </a:solidFill>
                <a:effectLst>
                  <a:glow rad="139700">
                    <a:prstClr val="white"/>
                  </a:glow>
                </a:effectLst>
                <a:uLnTx/>
                <a:uFillTx/>
                <a:latin typeface="BIZ UDPゴシック" panose="020B0400000000000000" pitchFamily="50" charset="-128"/>
                <a:ea typeface="BIZ UDPゴシック" panose="020B0400000000000000" pitchFamily="50" charset="-128"/>
                <a:cs typeface="+mn-cs"/>
              </a:rPr>
              <a:t>10</a:t>
            </a:r>
            <a:r>
              <a:rPr kumimoji="1" lang="ja-JP" altLang="en-US" sz="2400" b="1" i="0" u="none" strike="noStrike" kern="1200" cap="none" spc="100" normalizeH="0" baseline="0" noProof="0">
                <a:ln>
                  <a:noFill/>
                </a:ln>
                <a:solidFill>
                  <a:srgbClr val="EF6B00"/>
                </a:solidFill>
                <a:effectLst>
                  <a:glow rad="139700">
                    <a:prstClr val="white"/>
                  </a:glow>
                </a:effectLst>
                <a:uLnTx/>
                <a:uFillTx/>
                <a:latin typeface="BIZ UDPゴシック" panose="020B0400000000000000" pitchFamily="50" charset="-128"/>
                <a:ea typeface="BIZ UDPゴシック" panose="020B0400000000000000" pitchFamily="50" charset="-128"/>
                <a:cs typeface="+mn-cs"/>
              </a:rPr>
              <a:t>億・</a:t>
            </a:r>
            <a:r>
              <a:rPr kumimoji="1" lang="en-US" altLang="ja-JP" sz="2400" b="1" i="0" u="none" strike="noStrike" kern="1200" cap="none" spc="100" normalizeH="0" baseline="0" noProof="0">
                <a:ln>
                  <a:noFill/>
                </a:ln>
                <a:solidFill>
                  <a:srgbClr val="EF6B00"/>
                </a:solidFill>
                <a:effectLst>
                  <a:glow rad="139700">
                    <a:prstClr val="white"/>
                  </a:glow>
                </a:effectLst>
                <a:uLnTx/>
                <a:uFillTx/>
                <a:latin typeface="BIZ UDPゴシック" panose="020B0400000000000000" pitchFamily="50" charset="-128"/>
                <a:ea typeface="BIZ UDPゴシック" panose="020B0400000000000000" pitchFamily="50" charset="-128"/>
                <a:cs typeface="+mn-cs"/>
              </a:rPr>
              <a:t>100</a:t>
            </a:r>
            <a:r>
              <a:rPr kumimoji="1" lang="ja-JP" altLang="en-US" sz="2400" b="1" i="0" u="none" strike="noStrike" kern="1200" cap="none" spc="100" normalizeH="0" baseline="0" noProof="0">
                <a:ln>
                  <a:noFill/>
                </a:ln>
                <a:solidFill>
                  <a:srgbClr val="EF6B00"/>
                </a:solidFill>
                <a:effectLst>
                  <a:glow rad="139700">
                    <a:prstClr val="white"/>
                  </a:glow>
                </a:effectLst>
                <a:uLnTx/>
                <a:uFillTx/>
                <a:latin typeface="BIZ UDPゴシック" panose="020B0400000000000000" pitchFamily="50" charset="-128"/>
                <a:ea typeface="BIZ UDPゴシック" panose="020B0400000000000000" pitchFamily="50" charset="-128"/>
                <a:cs typeface="+mn-cs"/>
              </a:rPr>
              <a:t>億企業へのロードマップ</a:t>
            </a:r>
            <a:endParaRPr kumimoji="1" lang="en-US" altLang="ja-JP" sz="2400" b="1" i="0" u="none" strike="noStrike" kern="1200" cap="none" spc="100" normalizeH="0" baseline="0" noProof="0">
              <a:ln>
                <a:noFill/>
              </a:ln>
              <a:solidFill>
                <a:srgbClr val="EF6B00"/>
              </a:solidFill>
              <a:effectLst>
                <a:glow rad="139700">
                  <a:prstClr val="white"/>
                </a:glow>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ct val="100000"/>
              </a:lnSpc>
              <a:spcBef>
                <a:spcPts val="100"/>
              </a:spcBef>
              <a:spcAft>
                <a:spcPct val="0"/>
              </a:spcAft>
              <a:buClrTx/>
              <a:buSzTx/>
              <a:buFontTx/>
              <a:buNone/>
              <a:tabLst/>
              <a:defRPr/>
            </a:pPr>
            <a:r>
              <a:rPr lang="ja-JP" altLang="en-US" sz="2400" b="1" spc="100">
                <a:solidFill>
                  <a:srgbClr val="EF6B00"/>
                </a:solidFill>
                <a:effectLst>
                  <a:glow rad="139700">
                    <a:prstClr val="white"/>
                  </a:glow>
                </a:effectLst>
                <a:latin typeface="BIZ UDPゴシック" panose="020B0400000000000000" pitchFamily="50" charset="-128"/>
                <a:ea typeface="BIZ UDPゴシック" panose="020B0400000000000000" pitchFamily="50" charset="-128"/>
              </a:rPr>
              <a:t>～経営者が“今”知るべき成長戦略と実践例～</a:t>
            </a:r>
            <a:endParaRPr kumimoji="1" lang="en-US" altLang="ja-JP" sz="2400" b="1" i="0" u="none" strike="noStrike" kern="1200" cap="none" spc="100" normalizeH="0" baseline="0" noProof="0">
              <a:ln>
                <a:noFill/>
              </a:ln>
              <a:solidFill>
                <a:srgbClr val="EF6B00"/>
              </a:solidFill>
              <a:effectLst>
                <a:glow rad="139700">
                  <a:prstClr val="white"/>
                </a:glow>
              </a:effectLst>
              <a:uLnTx/>
              <a:uFillTx/>
              <a:latin typeface="BIZ UDPゴシック" panose="020B0400000000000000" pitchFamily="50" charset="-128"/>
              <a:ea typeface="BIZ UDP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4D3F5B7A-5EB1-425A-9D6A-D28A8E1C70BA}"/>
              </a:ext>
            </a:extLst>
          </p:cNvPr>
          <p:cNvSpPr txBox="1"/>
          <p:nvPr/>
        </p:nvSpPr>
        <p:spPr>
          <a:xfrm>
            <a:off x="157151" y="8636578"/>
            <a:ext cx="2649123" cy="215444"/>
          </a:xfrm>
          <a:prstGeom prst="rect">
            <a:avLst/>
          </a:prstGeom>
          <a:noFill/>
        </p:spPr>
        <p:txBody>
          <a:bodyPr wrap="non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8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講演内容や時間割は、一部変更となることがあります。</a:t>
            </a:r>
            <a:endParaRPr kumimoji="1" lang="ja-JP" altLang="en-US" sz="800" b="0" i="0" u="none" strike="noStrike" kern="100" cap="none" spc="0" normalizeH="0" baseline="0" noProof="0">
              <a:ln>
                <a:noFill/>
              </a:ln>
              <a:solidFill>
                <a:srgbClr val="136F32"/>
              </a:solidFill>
              <a:effectLst/>
              <a:uLnTx/>
              <a:uFillTx/>
              <a:latin typeface="BIZ UDPゴシック" panose="020B0400000000000000" pitchFamily="50" charset="-128"/>
              <a:ea typeface="BIZ UDPゴシック" panose="020B0400000000000000" pitchFamily="50" charset="-128"/>
              <a:cs typeface="+mn-cs"/>
            </a:endParaRPr>
          </a:p>
        </p:txBody>
      </p:sp>
      <p:pic>
        <p:nvPicPr>
          <p:cNvPr id="3" name="Picture 356" descr="IB03">
            <a:extLst>
              <a:ext uri="{FF2B5EF4-FFF2-40B4-BE49-F238E27FC236}">
                <a16:creationId xmlns:a16="http://schemas.microsoft.com/office/drawing/2014/main" id="{8BF97071-3C13-9A6C-273E-D902B93C2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3921"/>
          <a:stretch>
            <a:fillRect/>
          </a:stretch>
        </p:blipFill>
        <p:spPr bwMode="gray">
          <a:xfrm>
            <a:off x="1283881" y="45211"/>
            <a:ext cx="1737221" cy="4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89A03873-E09C-DFAE-0DC1-87639A5790A3}"/>
              </a:ext>
            </a:extLst>
          </p:cNvPr>
          <p:cNvSpPr txBox="1"/>
          <p:nvPr/>
        </p:nvSpPr>
        <p:spPr>
          <a:xfrm>
            <a:off x="144932" y="2142941"/>
            <a:ext cx="5816501" cy="161582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100</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億宣言」とは、中小企業の皆様が飛躍的成長を遂げるため、自ら、「売上高</a:t>
            </a:r>
            <a:r>
              <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100</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億円」という野心的な目標を目指し、実現に向けた取組を行っていくことを宣言するものです。</a:t>
            </a:r>
            <a:endPar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今、国や地方自治体では、こうした</a:t>
            </a:r>
            <a:r>
              <a:rPr kumimoji="1" lang="ja-JP" altLang="en-US" sz="11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“挑戦する企業”</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への支援を強化しています。本セミナーでは、宣言企業の概要や、なぜ高い売上目標を持つことが企業成長に効果的なのか、さらに宣言することで得られる具体的な支援策について詳しくご説明します。</a:t>
            </a:r>
            <a:endPar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また、高い目標達成のカギとなる補助金活用について、高い採択実績をもつ専門家が、補助金の最新動向や高い採択率の理由、そして「申請時におけるポイント」や「事業計画書作成のコツ」等を体系的に解説します。効率的かつ戦略的に補助金制度を活用し、持続的な成長と規模拡大を実現できるよう、その道筋とノウハウをお伝えします。</a:t>
            </a:r>
            <a:endPar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7" name="正方形/長方形 86">
            <a:extLst>
              <a:ext uri="{FF2B5EF4-FFF2-40B4-BE49-F238E27FC236}">
                <a16:creationId xmlns:a16="http://schemas.microsoft.com/office/drawing/2014/main" id="{826E82B1-78EC-6AE8-57BA-3ED02661A629}"/>
              </a:ext>
            </a:extLst>
          </p:cNvPr>
          <p:cNvSpPr/>
          <p:nvPr/>
        </p:nvSpPr>
        <p:spPr>
          <a:xfrm>
            <a:off x="122298" y="8897420"/>
            <a:ext cx="739907" cy="363336"/>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1" i="0" u="none" strike="noStrike" kern="1200" cap="none" spc="0" normalizeH="0" baseline="0" noProof="0">
                <a:ln>
                  <a:noFill/>
                </a:ln>
                <a:solidFill>
                  <a:srgbClr val="005046"/>
                </a:solidFill>
                <a:effectLst/>
                <a:uLnTx/>
                <a:uFillTx/>
                <a:latin typeface="BIZ UDPゴシック" panose="020B0400000000000000" pitchFamily="50" charset="-128"/>
                <a:ea typeface="BIZ UDPゴシック" panose="020B0400000000000000" pitchFamily="50" charset="-128"/>
                <a:cs typeface="+mn-cs"/>
              </a:rPr>
              <a:t>場所</a:t>
            </a:r>
          </a:p>
        </p:txBody>
      </p:sp>
      <p:sp>
        <p:nvSpPr>
          <p:cNvPr id="88" name="正方形/長方形 87">
            <a:extLst>
              <a:ext uri="{FF2B5EF4-FFF2-40B4-BE49-F238E27FC236}">
                <a16:creationId xmlns:a16="http://schemas.microsoft.com/office/drawing/2014/main" id="{2B4318E8-AADF-3072-E67C-A44A94FD379D}"/>
              </a:ext>
            </a:extLst>
          </p:cNvPr>
          <p:cNvSpPr/>
          <p:nvPr/>
        </p:nvSpPr>
        <p:spPr>
          <a:xfrm>
            <a:off x="122298" y="9335953"/>
            <a:ext cx="739907" cy="461780"/>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1" i="0" u="none" strike="noStrike" kern="1200" cap="none" spc="0" normalizeH="0" baseline="0" noProof="0">
                <a:ln>
                  <a:noFill/>
                </a:ln>
                <a:solidFill>
                  <a:srgbClr val="005046"/>
                </a:solidFill>
                <a:effectLst/>
                <a:uLnTx/>
                <a:uFillTx/>
                <a:latin typeface="BIZ UDPゴシック" panose="020B0400000000000000" pitchFamily="50" charset="-128"/>
                <a:ea typeface="BIZ UDPゴシック" panose="020B0400000000000000" pitchFamily="50" charset="-128"/>
                <a:cs typeface="+mn-cs"/>
              </a:rPr>
              <a:t>定員</a:t>
            </a:r>
          </a:p>
        </p:txBody>
      </p:sp>
      <p:sp>
        <p:nvSpPr>
          <p:cNvPr id="89" name="正方形/長方形 88">
            <a:extLst>
              <a:ext uri="{FF2B5EF4-FFF2-40B4-BE49-F238E27FC236}">
                <a16:creationId xmlns:a16="http://schemas.microsoft.com/office/drawing/2014/main" id="{49F91112-DCC2-2A63-0376-124783E05D9F}"/>
              </a:ext>
            </a:extLst>
          </p:cNvPr>
          <p:cNvSpPr/>
          <p:nvPr/>
        </p:nvSpPr>
        <p:spPr>
          <a:xfrm>
            <a:off x="122298" y="9872930"/>
            <a:ext cx="739907" cy="423989"/>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1" i="0" u="none" strike="noStrike" kern="1200" cap="none" spc="0" normalizeH="0" baseline="0" noProof="0">
                <a:ln>
                  <a:noFill/>
                </a:ln>
                <a:solidFill>
                  <a:srgbClr val="005046"/>
                </a:solidFill>
                <a:effectLst/>
                <a:uLnTx/>
                <a:uFillTx/>
                <a:latin typeface="BIZ UDPゴシック" panose="020B0400000000000000" pitchFamily="50" charset="-128"/>
                <a:ea typeface="BIZ UDPゴシック" panose="020B0400000000000000" pitchFamily="50" charset="-128"/>
                <a:cs typeface="+mn-cs"/>
              </a:rPr>
              <a:t>申込方法</a:t>
            </a:r>
          </a:p>
        </p:txBody>
      </p:sp>
      <p:sp>
        <p:nvSpPr>
          <p:cNvPr id="90" name="正方形/長方形 89">
            <a:extLst>
              <a:ext uri="{FF2B5EF4-FFF2-40B4-BE49-F238E27FC236}">
                <a16:creationId xmlns:a16="http://schemas.microsoft.com/office/drawing/2014/main" id="{159C3C18-792C-49A7-DD1E-F42CBAC46867}"/>
              </a:ext>
            </a:extLst>
          </p:cNvPr>
          <p:cNvSpPr/>
          <p:nvPr/>
        </p:nvSpPr>
        <p:spPr>
          <a:xfrm>
            <a:off x="122298" y="10372116"/>
            <a:ext cx="739907" cy="252000"/>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1" i="0" u="none" strike="noStrike" kern="1200" cap="none" spc="0" normalizeH="0" baseline="0" noProof="0">
                <a:ln>
                  <a:noFill/>
                </a:ln>
                <a:solidFill>
                  <a:srgbClr val="005046"/>
                </a:solidFill>
                <a:effectLst/>
                <a:uLnTx/>
                <a:uFillTx/>
                <a:latin typeface="BIZ UDPゴシック" panose="020B0400000000000000" pitchFamily="50" charset="-128"/>
                <a:ea typeface="BIZ UDPゴシック" panose="020B0400000000000000" pitchFamily="50" charset="-128"/>
                <a:cs typeface="+mn-cs"/>
              </a:rPr>
              <a:t>申込締切</a:t>
            </a:r>
          </a:p>
        </p:txBody>
      </p:sp>
      <p:sp>
        <p:nvSpPr>
          <p:cNvPr id="91" name="テキスト ボックス 90">
            <a:extLst>
              <a:ext uri="{FF2B5EF4-FFF2-40B4-BE49-F238E27FC236}">
                <a16:creationId xmlns:a16="http://schemas.microsoft.com/office/drawing/2014/main" id="{A6893EEB-3E0E-C9B7-7800-5B50BA76CF14}"/>
              </a:ext>
            </a:extLst>
          </p:cNvPr>
          <p:cNvSpPr txBox="1"/>
          <p:nvPr/>
        </p:nvSpPr>
        <p:spPr bwMode="gray">
          <a:xfrm>
            <a:off x="819105" y="10353259"/>
            <a:ext cx="2169321" cy="338554"/>
          </a:xfrm>
          <a:prstGeom prst="rect">
            <a:avLst/>
          </a:prstGeom>
          <a:noFill/>
        </p:spPr>
        <p:txBody>
          <a:bodyPr wrap="square" anchor="ctr">
            <a:spAutoFit/>
          </a:bodyPr>
          <a:lstStyle/>
          <a:p>
            <a:pPr marL="0" marR="0" lvl="0" indent="0" algn="l" defTabSz="914400" rtl="0" eaLnBrk="1" fontAlgn="base" latinLnBrk="0" hangingPunct="1">
              <a:lnSpc>
                <a:spcPct val="100000"/>
              </a:lnSpc>
              <a:spcBef>
                <a:spcPts val="300"/>
              </a:spcBef>
              <a:spcAft>
                <a:spcPts val="0"/>
              </a:spcAft>
              <a:buClrTx/>
              <a:buSzTx/>
              <a:buFontTx/>
              <a:buNone/>
              <a:tabLst/>
              <a:defRPr/>
            </a:pPr>
            <a:r>
              <a:rPr kumimoji="1" lang="en-US" altLang="ja-JP" sz="1600" b="1"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600" b="1"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６</a:t>
            </a:r>
            <a:r>
              <a:rPr kumimoji="1" lang="ja-JP" altLang="ja-JP" sz="1050" b="1"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600" b="1"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a:t>
            </a:r>
            <a:r>
              <a:rPr kumimoji="1" lang="ja-JP" altLang="ja-JP" sz="1050" b="1"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600" b="1"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27</a:t>
            </a:r>
            <a:r>
              <a:rPr kumimoji="1" lang="ja-JP" altLang="ja-JP" sz="1050" b="1"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a:t>
            </a:r>
            <a:r>
              <a:rPr kumimoji="1" lang="ja-JP" altLang="en-US" sz="1400" b="1"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endParaRPr kumimoji="1" lang="ja-JP" altLang="ja-JP" sz="1050" b="1"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2" name="テキスト ボックス 91">
            <a:extLst>
              <a:ext uri="{FF2B5EF4-FFF2-40B4-BE49-F238E27FC236}">
                <a16:creationId xmlns:a16="http://schemas.microsoft.com/office/drawing/2014/main" id="{70529FAE-ABB9-9312-6E44-B05520CCF0E6}"/>
              </a:ext>
            </a:extLst>
          </p:cNvPr>
          <p:cNvSpPr txBox="1"/>
          <p:nvPr/>
        </p:nvSpPr>
        <p:spPr bwMode="gray">
          <a:xfrm>
            <a:off x="879334" y="9895840"/>
            <a:ext cx="5999931" cy="461665"/>
          </a:xfrm>
          <a:prstGeom prst="rect">
            <a:avLst/>
          </a:prstGeom>
          <a:noFill/>
        </p:spPr>
        <p:txBody>
          <a:bodyPr wrap="square" anchor="ctr">
            <a:spAutoFit/>
          </a:bodyPr>
          <a:lstStyle/>
          <a:p>
            <a:pPr marL="0" marR="0" lvl="0" indent="0" algn="l" defTabSz="914400" rtl="0" eaLnBrk="1" fontAlgn="base" latinLnBrk="0" hangingPunct="1">
              <a:lnSpc>
                <a:spcPct val="100000"/>
              </a:lnSpc>
              <a:spcBef>
                <a:spcPts val="300"/>
              </a:spcBef>
              <a:spcAft>
                <a:spcPts val="0"/>
              </a:spcAft>
              <a:buClrTx/>
              <a:buSzTx/>
              <a:buFontTx/>
              <a:buNone/>
              <a:tabLst>
                <a:tab pos="675640" algn="l"/>
              </a:tabLst>
              <a:defRPr/>
            </a:pPr>
            <a:r>
              <a:rPr kumimoji="1" lang="ja-JP" altLang="en-US" sz="12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以下の</a:t>
            </a:r>
            <a:r>
              <a:rPr kumimoji="1" lang="en-US" altLang="ja-JP" sz="12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URL</a:t>
            </a:r>
            <a:r>
              <a:rPr kumimoji="1" lang="ja-JP" altLang="en-US" sz="12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または裏面の</a:t>
            </a:r>
            <a:r>
              <a:rPr kumimoji="1" lang="en-US" altLang="ja-JP" sz="12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QR</a:t>
            </a:r>
            <a:r>
              <a:rPr kumimoji="1" lang="ja-JP" altLang="en-US" sz="12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コードから</a:t>
            </a:r>
            <a:r>
              <a:rPr kumimoji="1" lang="ja-JP" altLang="ja-JP" sz="12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お申込みください。</a:t>
            </a:r>
            <a:endParaRPr kumimoji="1" lang="ja-JP" altLang="ja-JP" sz="12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1" i="0" u="none" strike="noStrike" kern="1200" cap="none" spc="0" normalizeH="0" baseline="0" noProof="0">
                <a:ln>
                  <a:noFill/>
                </a:ln>
                <a:solidFill>
                  <a:srgbClr val="006C60"/>
                </a:solidFill>
                <a:effectLst/>
                <a:uLnTx/>
                <a:uFillTx/>
                <a:latin typeface="BIZ UDPゴシック" panose="020B0400000000000000" pitchFamily="50" charset="-128"/>
                <a:ea typeface="BIZ UDPゴシック" panose="020B0400000000000000" pitchFamily="50" charset="-128"/>
                <a:cs typeface="+mn-cs"/>
                <a:hlinkClick r:id="rId3"/>
              </a:rPr>
              <a:t>https://forms.office.com/r/TbAs30yMGp?origin=lprLink</a:t>
            </a:r>
            <a:endParaRPr kumimoji="1" lang="en-US" altLang="ja-JP" sz="1200" b="1" i="0" u="none" strike="noStrike" kern="1200" cap="none" spc="0" normalizeH="0" baseline="0" noProof="0">
              <a:ln>
                <a:noFill/>
              </a:ln>
              <a:solidFill>
                <a:srgbClr val="006C60"/>
              </a:solidFill>
              <a:effectLst/>
              <a:uLnTx/>
              <a:uFillTx/>
              <a:latin typeface="BIZ UDPゴシック" panose="020B0400000000000000" pitchFamily="50" charset="-128"/>
              <a:ea typeface="BIZ UDPゴシック" panose="020B0400000000000000" pitchFamily="50" charset="-128"/>
              <a:cs typeface="+mn-cs"/>
            </a:endParaRPr>
          </a:p>
        </p:txBody>
      </p:sp>
      <p:sp>
        <p:nvSpPr>
          <p:cNvPr id="94" name="テキスト ボックス 93">
            <a:extLst>
              <a:ext uri="{FF2B5EF4-FFF2-40B4-BE49-F238E27FC236}">
                <a16:creationId xmlns:a16="http://schemas.microsoft.com/office/drawing/2014/main" id="{1F4D3D05-BB28-7E73-73A8-5269D4B46C4E}"/>
              </a:ext>
            </a:extLst>
          </p:cNvPr>
          <p:cNvSpPr txBox="1"/>
          <p:nvPr/>
        </p:nvSpPr>
        <p:spPr bwMode="gray">
          <a:xfrm>
            <a:off x="928821" y="8888909"/>
            <a:ext cx="5662920" cy="438582"/>
          </a:xfrm>
          <a:prstGeom prst="rect">
            <a:avLst/>
          </a:prstGeom>
          <a:noFill/>
        </p:spPr>
        <p:txBody>
          <a:bodyPr wrap="square" anchor="ctr">
            <a:spAutoFit/>
          </a:bodyPr>
          <a:lstStyle/>
          <a:p>
            <a:pPr marL="0" marR="0" lvl="0" indent="0" algn="just" defTabSz="914400" rtl="0" eaLnBrk="1" fontAlgn="base" latinLnBrk="0" hangingPunct="1">
              <a:lnSpc>
                <a:spcPct val="100000"/>
              </a:lnSpc>
              <a:spcBef>
                <a:spcPts val="300"/>
              </a:spcBef>
              <a:spcAft>
                <a:spcPts val="0"/>
              </a:spcAft>
              <a:buClrTx/>
              <a:buSzTx/>
              <a:buFontTx/>
              <a:buNone/>
              <a:tabLst>
                <a:tab pos="675640" algn="l"/>
              </a:tabLst>
              <a:defRPr/>
            </a:pPr>
            <a:r>
              <a:rPr kumimoji="1" lang="en-US" altLang="ja-JP" sz="1200" b="1"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Web</a:t>
            </a:r>
            <a:r>
              <a:rPr kumimoji="1" lang="ja-JP" altLang="en-US" sz="1200" b="1"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形式</a:t>
            </a:r>
            <a:r>
              <a:rPr kumimoji="1" lang="ja-JP" altLang="en-US" sz="12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で開催します</a:t>
            </a:r>
            <a:r>
              <a:rPr kumimoji="1" lang="ja-JP" altLang="en-US" sz="10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Calibri" panose="020F0502020204030204" pitchFamily="34" charset="0"/>
              </a:rPr>
              <a:t>Zoom</a:t>
            </a: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を利用して配信いたします。裏面をあらかじめご確認ください。</a:t>
            </a:r>
            <a:r>
              <a:rPr kumimoji="1" lang="ja-JP" altLang="en-US" sz="10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0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just" defTabSz="914400" rtl="0" eaLnBrk="1" fontAlgn="base" latinLnBrk="0" hangingPunct="1">
              <a:lnSpc>
                <a:spcPct val="100000"/>
              </a:lnSpc>
              <a:spcBef>
                <a:spcPts val="300"/>
              </a:spcBef>
              <a:spcAft>
                <a:spcPts val="0"/>
              </a:spcAft>
              <a:buClrTx/>
              <a:buSzTx/>
              <a:buFontTx/>
              <a:buNone/>
              <a:tabLst>
                <a:tab pos="675640" algn="l"/>
              </a:tabLst>
              <a:defRPr/>
            </a:pPr>
            <a:r>
              <a:rPr kumimoji="1" lang="en-US" altLang="ja-JP" sz="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Calibri" panose="020F0502020204030204" pitchFamily="34" charset="0"/>
              </a:rPr>
              <a:t>※</a:t>
            </a:r>
            <a:r>
              <a:rPr kumimoji="1" lang="ja-JP" altLang="en-US" sz="800" b="0" i="0" u="none" strike="noStrike" kern="100" cap="none" spc="-3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弊社会議室でのご参加はできません。皆さまの事務所やご自宅等からご視聴ください。</a:t>
            </a:r>
            <a:endParaRPr kumimoji="1" lang="ja-JP" altLang="en-US" sz="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5" name="テキスト ボックス 94">
            <a:extLst>
              <a:ext uri="{FF2B5EF4-FFF2-40B4-BE49-F238E27FC236}">
                <a16:creationId xmlns:a16="http://schemas.microsoft.com/office/drawing/2014/main" id="{C0DA125E-48A3-581F-C3FD-6C2278838C5E}"/>
              </a:ext>
            </a:extLst>
          </p:cNvPr>
          <p:cNvSpPr txBox="1"/>
          <p:nvPr/>
        </p:nvSpPr>
        <p:spPr bwMode="gray">
          <a:xfrm>
            <a:off x="377957" y="3740246"/>
            <a:ext cx="5019323" cy="523220"/>
          </a:xfrm>
          <a:prstGeom prst="rect">
            <a:avLst/>
          </a:prstGeom>
          <a:noFill/>
        </p:spPr>
        <p:txBody>
          <a:bodyPr wrap="none" anchor="ctr">
            <a:spAutoFit/>
          </a:bodyPr>
          <a:lstStyle/>
          <a:p>
            <a:pPr marL="0" marR="0" lvl="0" indent="0" algn="l" defTabSz="914400" rtl="0" eaLnBrk="1" fontAlgn="base" latinLnBrk="0" hangingPunct="1">
              <a:lnSpc>
                <a:spcPct val="100000"/>
              </a:lnSpc>
              <a:spcBef>
                <a:spcPts val="0"/>
              </a:spcBef>
              <a:spcAft>
                <a:spcPts val="0"/>
              </a:spcAft>
              <a:buClrTx/>
              <a:buSzTx/>
              <a:buFontTx/>
              <a:buNone/>
              <a:tabLst>
                <a:tab pos="675640" algn="l"/>
              </a:tabLst>
              <a:defRPr/>
            </a:pPr>
            <a:r>
              <a:rPr kumimoji="1" lang="en-US" altLang="ja-JP" sz="2800" b="1" i="0" u="none" strike="noStrike" kern="100" cap="none" spc="-50" normalizeH="0" baseline="0" noProof="0">
                <a:ln>
                  <a:noFill/>
                </a:ln>
                <a:solidFill>
                  <a:srgbClr val="006C60"/>
                </a:solidFill>
                <a:effectLst/>
                <a:uLnTx/>
                <a:uFillTx/>
                <a:latin typeface="BIZ UDPゴシック" panose="020B0400000000000000" pitchFamily="50" charset="-128"/>
                <a:ea typeface="BIZ UDPゴシック" panose="020B0400000000000000" pitchFamily="50" charset="-128"/>
                <a:cs typeface="+mn-cs"/>
              </a:rPr>
              <a:t>2026</a:t>
            </a:r>
            <a:r>
              <a:rPr kumimoji="1" lang="ja-JP" altLang="en-US" sz="1800" b="1" i="0" u="none" strike="noStrike" kern="100" cap="none" spc="-50" normalizeH="0" baseline="0" noProof="0">
                <a:ln>
                  <a:noFill/>
                </a:ln>
                <a:solidFill>
                  <a:srgbClr val="006C60"/>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2800" b="1" i="0" u="none" strike="noStrike" kern="100" cap="none" spc="-50" normalizeH="0" baseline="0" noProof="0">
                <a:ln>
                  <a:noFill/>
                </a:ln>
                <a:solidFill>
                  <a:srgbClr val="006C60"/>
                </a:solidFill>
                <a:effectLst/>
                <a:uLnTx/>
                <a:uFillTx/>
                <a:latin typeface="BIZ UDPゴシック" panose="020B0400000000000000" pitchFamily="50" charset="-128"/>
                <a:ea typeface="BIZ UDPゴシック" panose="020B0400000000000000" pitchFamily="50" charset="-128"/>
                <a:cs typeface="+mn-cs"/>
              </a:rPr>
              <a:t>7</a:t>
            </a:r>
            <a:r>
              <a:rPr kumimoji="1" lang="ja-JP" altLang="ja-JP" sz="1800" b="1" i="0" u="none" strike="noStrike" kern="100" cap="none" spc="-50" normalizeH="0" baseline="0" noProof="0">
                <a:ln>
                  <a:noFill/>
                </a:ln>
                <a:solidFill>
                  <a:srgbClr val="006C60"/>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2800" b="1" i="0" u="none" strike="noStrike" kern="100" cap="none" spc="-50" normalizeH="0" baseline="0" noProof="0">
                <a:ln>
                  <a:noFill/>
                </a:ln>
                <a:solidFill>
                  <a:srgbClr val="006C60"/>
                </a:solidFill>
                <a:effectLst/>
                <a:uLnTx/>
                <a:uFillTx/>
                <a:latin typeface="BIZ UDPゴシック" panose="020B0400000000000000" pitchFamily="50" charset="-128"/>
                <a:ea typeface="BIZ UDPゴシック" panose="020B0400000000000000" pitchFamily="50" charset="-128"/>
                <a:cs typeface="+mn-cs"/>
              </a:rPr>
              <a:t>30</a:t>
            </a:r>
            <a:r>
              <a:rPr kumimoji="1" lang="ja-JP" altLang="ja-JP" sz="1800" b="1" i="0" u="none" strike="noStrike" kern="100" cap="none" spc="-50" normalizeH="0" baseline="0" noProof="0">
                <a:ln>
                  <a:noFill/>
                </a:ln>
                <a:solidFill>
                  <a:srgbClr val="006C60"/>
                </a:solidFill>
                <a:effectLst/>
                <a:uLnTx/>
                <a:uFillTx/>
                <a:latin typeface="BIZ UDPゴシック" panose="020B0400000000000000" pitchFamily="50" charset="-128"/>
                <a:ea typeface="BIZ UDPゴシック" panose="020B0400000000000000" pitchFamily="50" charset="-128"/>
                <a:cs typeface="+mn-cs"/>
              </a:rPr>
              <a:t>日（</a:t>
            </a:r>
            <a:r>
              <a:rPr kumimoji="1" lang="ja-JP" altLang="en-US" sz="1800" b="1" i="0" u="none" strike="noStrike" kern="100" cap="none" spc="-50" normalizeH="0" baseline="0" noProof="0">
                <a:ln>
                  <a:noFill/>
                </a:ln>
                <a:solidFill>
                  <a:srgbClr val="006C60"/>
                </a:solidFill>
                <a:effectLst/>
                <a:uLnTx/>
                <a:uFillTx/>
                <a:latin typeface="BIZ UDPゴシック" panose="020B0400000000000000" pitchFamily="50" charset="-128"/>
                <a:ea typeface="BIZ UDPゴシック" panose="020B0400000000000000" pitchFamily="50" charset="-128"/>
                <a:cs typeface="+mn-cs"/>
              </a:rPr>
              <a:t>木</a:t>
            </a:r>
            <a:r>
              <a:rPr kumimoji="1" lang="ja-JP" altLang="ja-JP" sz="1800" b="1" i="0" u="none" strike="noStrike" kern="100" cap="none" spc="-50" normalizeH="0" baseline="0" noProof="0">
                <a:ln>
                  <a:noFill/>
                </a:ln>
                <a:solidFill>
                  <a:srgbClr val="006C6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000" b="1" i="0" u="none" strike="noStrike" kern="100" cap="none" spc="-50" normalizeH="0" baseline="0" noProof="0">
                <a:ln>
                  <a:noFill/>
                </a:ln>
                <a:solidFill>
                  <a:srgbClr val="006C60"/>
                </a:solidFill>
                <a:effectLst/>
                <a:uLnTx/>
                <a:uFillTx/>
                <a:latin typeface="BIZ UDPゴシック" panose="020B0400000000000000" pitchFamily="50" charset="-128"/>
                <a:ea typeface="BIZ UDPゴシック" panose="020B0400000000000000" pitchFamily="50" charset="-128"/>
                <a:cs typeface="+mn-cs"/>
              </a:rPr>
              <a:t>14:00</a:t>
            </a:r>
            <a:r>
              <a:rPr kumimoji="1" lang="ja-JP" altLang="en-US" sz="2000" b="1" i="0" u="none" strike="noStrike" kern="100" cap="none" spc="-50" normalizeH="0" baseline="0" noProof="0">
                <a:ln>
                  <a:noFill/>
                </a:ln>
                <a:solidFill>
                  <a:srgbClr val="006C6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000" b="1" i="0" u="none" strike="noStrike" kern="100" cap="none" spc="-50" normalizeH="0" baseline="0" noProof="0">
                <a:ln>
                  <a:noFill/>
                </a:ln>
                <a:solidFill>
                  <a:srgbClr val="006C60"/>
                </a:solidFill>
                <a:effectLst/>
                <a:uLnTx/>
                <a:uFillTx/>
                <a:latin typeface="BIZ UDPゴシック" panose="020B0400000000000000" pitchFamily="50" charset="-128"/>
                <a:ea typeface="BIZ UDPゴシック" panose="020B0400000000000000" pitchFamily="50" charset="-128"/>
                <a:cs typeface="+mn-cs"/>
              </a:rPr>
              <a:t>15:30</a:t>
            </a:r>
            <a:endParaRPr kumimoji="1" lang="ja-JP" altLang="ja-JP" sz="1400" b="0" i="0" u="none" strike="noStrike" kern="100" cap="none" spc="-50" normalizeH="0" baseline="0" noProof="0">
              <a:ln>
                <a:noFill/>
              </a:ln>
              <a:solidFill>
                <a:srgbClr val="006C60"/>
              </a:solidFill>
              <a:effectLst/>
              <a:uLnTx/>
              <a:uFillTx/>
              <a:latin typeface="BIZ UDPゴシック" panose="020B0400000000000000" pitchFamily="50" charset="-128"/>
              <a:ea typeface="BIZ UDPゴシック" panose="020B0400000000000000" pitchFamily="50" charset="-128"/>
              <a:cs typeface="+mn-cs"/>
            </a:endParaRPr>
          </a:p>
        </p:txBody>
      </p:sp>
      <p:sp>
        <p:nvSpPr>
          <p:cNvPr id="96" name="ホームベース 95">
            <a:extLst>
              <a:ext uri="{FF2B5EF4-FFF2-40B4-BE49-F238E27FC236}">
                <a16:creationId xmlns:a16="http://schemas.microsoft.com/office/drawing/2014/main" id="{3A9E1A45-9968-E409-19E5-6145EE8CC7D6}"/>
              </a:ext>
            </a:extLst>
          </p:cNvPr>
          <p:cNvSpPr/>
          <p:nvPr/>
        </p:nvSpPr>
        <p:spPr>
          <a:xfrm>
            <a:off x="5655909" y="10360202"/>
            <a:ext cx="1871663" cy="310157"/>
          </a:xfrm>
          <a:prstGeom prst="homePlate">
            <a:avLst/>
          </a:prstGeom>
          <a:solidFill>
            <a:srgbClr val="006C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ja-JP" sz="1400" b="1" i="0" u="none" strike="noStrike" kern="1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Times New Roman"/>
              </a:rPr>
              <a:t>裏面をご覧ください</a:t>
            </a:r>
            <a:endParaRPr kumimoji="1" lang="ja-JP" altLang="en-US" sz="1400" b="1"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21" name="正方形/長方形 20">
            <a:extLst>
              <a:ext uri="{FF2B5EF4-FFF2-40B4-BE49-F238E27FC236}">
                <a16:creationId xmlns:a16="http://schemas.microsoft.com/office/drawing/2014/main" id="{91B62628-123B-F91C-EDB7-3EDE5CCF4495}"/>
              </a:ext>
            </a:extLst>
          </p:cNvPr>
          <p:cNvSpPr/>
          <p:nvPr/>
        </p:nvSpPr>
        <p:spPr>
          <a:xfrm>
            <a:off x="1064842" y="5077852"/>
            <a:ext cx="45719" cy="946752"/>
          </a:xfrm>
          <a:prstGeom prst="rect">
            <a:avLst/>
          </a:prstGeom>
          <a:solidFill>
            <a:srgbClr val="7FB536">
              <a:alpha val="6985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28" name="三角形 27">
            <a:extLst>
              <a:ext uri="{FF2B5EF4-FFF2-40B4-BE49-F238E27FC236}">
                <a16:creationId xmlns:a16="http://schemas.microsoft.com/office/drawing/2014/main" id="{2EBD76C1-E976-4547-3D86-42068652DCEA}"/>
              </a:ext>
            </a:extLst>
          </p:cNvPr>
          <p:cNvSpPr/>
          <p:nvPr/>
        </p:nvSpPr>
        <p:spPr>
          <a:xfrm rot="5400000">
            <a:off x="4050973" y="4499707"/>
            <a:ext cx="152897" cy="77401"/>
          </a:xfrm>
          <a:prstGeom prst="triangle">
            <a:avLst/>
          </a:prstGeom>
          <a:solidFill>
            <a:srgbClr val="006C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36" name="三角形 35">
            <a:extLst>
              <a:ext uri="{FF2B5EF4-FFF2-40B4-BE49-F238E27FC236}">
                <a16:creationId xmlns:a16="http://schemas.microsoft.com/office/drawing/2014/main" id="{DAA647CD-3CF8-2C2C-E4ED-46016BCD56D4}"/>
              </a:ext>
            </a:extLst>
          </p:cNvPr>
          <p:cNvSpPr/>
          <p:nvPr/>
        </p:nvSpPr>
        <p:spPr>
          <a:xfrm rot="5400000">
            <a:off x="4089676" y="8152090"/>
            <a:ext cx="152892" cy="77398"/>
          </a:xfrm>
          <a:prstGeom prst="triangle">
            <a:avLst/>
          </a:prstGeom>
          <a:solidFill>
            <a:srgbClr val="006C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2" name="テキスト ボックス 1">
            <a:extLst>
              <a:ext uri="{FF2B5EF4-FFF2-40B4-BE49-F238E27FC236}">
                <a16:creationId xmlns:a16="http://schemas.microsoft.com/office/drawing/2014/main" id="{23DDD64B-D58E-4B10-ABCE-2323E6348C59}"/>
              </a:ext>
            </a:extLst>
          </p:cNvPr>
          <p:cNvSpPr txBox="1"/>
          <p:nvPr/>
        </p:nvSpPr>
        <p:spPr>
          <a:xfrm>
            <a:off x="4148686" y="6507435"/>
            <a:ext cx="2060341"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200" b="1"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株式会社</a:t>
            </a:r>
            <a:r>
              <a:rPr kumimoji="1" lang="en-US" altLang="ja-JP" sz="1200" b="1" i="0" u="none" strike="noStrike" kern="1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Stayway</a:t>
            </a:r>
            <a:endParaRPr kumimoji="1" lang="ja-JP" altLang="en-US" sz="1200" b="1"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lang="ja-JP" altLang="en-US" sz="2000" b="1" kern="100">
                <a:solidFill>
                  <a:prstClr val="black"/>
                </a:solidFill>
                <a:latin typeface="BIZ UDPゴシック" panose="020B0400000000000000" pitchFamily="50" charset="-128"/>
                <a:ea typeface="BIZ UDPゴシック" panose="020B0400000000000000" pitchFamily="50" charset="-128"/>
              </a:rPr>
              <a:t>篠原</a:t>
            </a:r>
            <a:r>
              <a:rPr kumimoji="1" lang="ja-JP" altLang="en-US" sz="2000" b="1"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誠　氏</a:t>
            </a:r>
            <a:endParaRPr kumimoji="1" lang="ja-JP" altLang="en-US" sz="1100" b="1"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4" name="正方形/長方形 43">
            <a:extLst>
              <a:ext uri="{FF2B5EF4-FFF2-40B4-BE49-F238E27FC236}">
                <a16:creationId xmlns:a16="http://schemas.microsoft.com/office/drawing/2014/main" id="{8239C607-4522-42F7-831E-8BE2C8E10CB1}"/>
              </a:ext>
            </a:extLst>
          </p:cNvPr>
          <p:cNvSpPr/>
          <p:nvPr/>
        </p:nvSpPr>
        <p:spPr>
          <a:xfrm>
            <a:off x="4148686" y="7105144"/>
            <a:ext cx="2060341" cy="7694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defTabSz="914400" rtl="0" eaLnBrk="0" fontAlgn="base" latinLnBrk="0" hangingPunct="0">
              <a:lnSpc>
                <a:spcPct val="100000"/>
              </a:lnSpc>
              <a:spcBef>
                <a:spcPts val="600"/>
              </a:spcBef>
              <a:spcAft>
                <a:spcPct val="0"/>
              </a:spcAft>
              <a:buClrTx/>
              <a:buSzTx/>
              <a:buFontTx/>
              <a:buNone/>
              <a:tabLst/>
              <a:defRPr/>
            </a:pPr>
            <a:r>
              <a:rPr kumimoji="1" lang="ja-JP" altLang="en-US" sz="1000" b="0" i="0" u="none" strike="noStrike" kern="1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コンサルティングファーム時代の経験を活かし、　幅広い業種のクライアントのカスタマーサポートのほか省力化投資補助金やものづくり補助金の申請支援に携わる。</a:t>
            </a:r>
          </a:p>
        </p:txBody>
      </p:sp>
      <p:sp>
        <p:nvSpPr>
          <p:cNvPr id="7" name="テキスト ボックス 6">
            <a:extLst>
              <a:ext uri="{FF2B5EF4-FFF2-40B4-BE49-F238E27FC236}">
                <a16:creationId xmlns:a16="http://schemas.microsoft.com/office/drawing/2014/main" id="{A424BBEB-BF6F-43F3-8768-0A52546E3C55}"/>
              </a:ext>
            </a:extLst>
          </p:cNvPr>
          <p:cNvSpPr txBox="1"/>
          <p:nvPr/>
        </p:nvSpPr>
        <p:spPr>
          <a:xfrm>
            <a:off x="1110333" y="5132164"/>
            <a:ext cx="2976683" cy="103618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a:ln>
                  <a:noFill/>
                </a:ln>
                <a:solidFill>
                  <a:srgbClr val="F06A00"/>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1600" b="1" i="0" u="none" strike="noStrike" kern="1200" cap="none" spc="0" normalizeH="0" baseline="0" noProof="0">
                <a:ln>
                  <a:noFill/>
                </a:ln>
                <a:solidFill>
                  <a:srgbClr val="F06A00"/>
                </a:solidFill>
                <a:effectLst/>
                <a:uLnTx/>
                <a:uFillTx/>
                <a:latin typeface="BIZ UDPゴシック" panose="020B0400000000000000" pitchFamily="50" charset="-128"/>
                <a:ea typeface="BIZ UDPゴシック" panose="020B0400000000000000" pitchFamily="50" charset="-128"/>
                <a:cs typeface="+mn-cs"/>
              </a:rPr>
              <a:t>億・</a:t>
            </a:r>
            <a:r>
              <a:rPr kumimoji="1" lang="en-US" altLang="ja-JP" sz="1600" b="1" i="0" u="none" strike="noStrike" kern="1200" cap="none" spc="0" normalizeH="0" baseline="0" noProof="0">
                <a:ln>
                  <a:noFill/>
                </a:ln>
                <a:solidFill>
                  <a:srgbClr val="F06A00"/>
                </a:solidFill>
                <a:effectLst/>
                <a:uLnTx/>
                <a:uFillTx/>
                <a:latin typeface="BIZ UDPゴシック" panose="020B0400000000000000" pitchFamily="50" charset="-128"/>
                <a:ea typeface="BIZ UDPゴシック" panose="020B0400000000000000" pitchFamily="50" charset="-128"/>
                <a:cs typeface="+mn-cs"/>
              </a:rPr>
              <a:t>100</a:t>
            </a:r>
            <a:r>
              <a:rPr kumimoji="1" lang="ja-JP" altLang="en-US" sz="1600" b="1" i="0" u="none" strike="noStrike" kern="1200" cap="none" spc="0" normalizeH="0" baseline="0" noProof="0">
                <a:ln>
                  <a:noFill/>
                </a:ln>
                <a:solidFill>
                  <a:srgbClr val="F06A00"/>
                </a:solidFill>
                <a:effectLst/>
                <a:uLnTx/>
                <a:uFillTx/>
                <a:latin typeface="BIZ UDPゴシック" panose="020B0400000000000000" pitchFamily="50" charset="-128"/>
                <a:ea typeface="BIZ UDPゴシック" panose="020B0400000000000000" pitchFamily="50" charset="-128"/>
                <a:cs typeface="+mn-cs"/>
              </a:rPr>
              <a:t>億宣言企業の概要</a:t>
            </a:r>
            <a:endParaRPr kumimoji="1" lang="en-US" altLang="ja-JP" sz="1600" b="1" i="0" u="none" strike="noStrike" kern="1200" cap="none" spc="0" normalizeH="0" baseline="0" noProof="0">
              <a:ln>
                <a:noFill/>
              </a:ln>
              <a:solidFill>
                <a:srgbClr val="F06A00"/>
              </a:solidFill>
              <a:effectLst/>
              <a:uLnTx/>
              <a:uFillTx/>
              <a:latin typeface="BIZ UDPゴシック" panose="020B0400000000000000" pitchFamily="50" charset="-128"/>
              <a:ea typeface="BIZ UDPゴシック" panose="020B0400000000000000" pitchFamily="50" charset="-128"/>
              <a:cs typeface="+mn-cs"/>
            </a:endParaRPr>
          </a:p>
          <a:p>
            <a:pPr marL="216000" marR="0" lvl="0" indent="-144000" algn="l" defTabSz="914400" rtl="0" eaLnBrk="0" fontAlgn="base" latinLnBrk="0" hangingPunct="0">
              <a:lnSpc>
                <a:spcPct val="100000"/>
              </a:lnSpc>
              <a:spcBef>
                <a:spcPts val="300"/>
              </a:spcBef>
              <a:spcAft>
                <a:spcPct val="0"/>
              </a:spcAft>
              <a:buClr>
                <a:srgbClr val="EF6121"/>
              </a:buClr>
              <a:buSzPct val="80000"/>
              <a:buFont typeface="Wingdings" panose="05000000000000000000" pitchFamily="2" charset="2"/>
              <a:buChar char="l"/>
              <a:tabLst/>
              <a:defRPr/>
            </a:pPr>
            <a:r>
              <a:rPr kumimoji="1" lang="ja-JP" altLang="en-US"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なぜ</a:t>
            </a:r>
            <a:r>
              <a:rPr kumimoji="1" lang="en-US" altLang="ja-JP"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億や</a:t>
            </a:r>
            <a:r>
              <a:rPr kumimoji="1" lang="en-US" altLang="ja-JP"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100</a:t>
            </a:r>
            <a:r>
              <a:rPr kumimoji="1" lang="ja-JP" altLang="en-US"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億を目指すのか</a:t>
            </a:r>
            <a:endParaRPr kumimoji="1" lang="en-US" altLang="ja-JP"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defRPr/>
            </a:pPr>
            <a:r>
              <a:rPr kumimoji="1" lang="ja-JP" altLang="en-US" sz="1600" b="1" i="0" u="none" strike="noStrike" kern="1200" cap="none" spc="0" normalizeH="0" baseline="0" noProof="0">
                <a:ln>
                  <a:noFill/>
                </a:ln>
                <a:solidFill>
                  <a:srgbClr val="F06A00"/>
                </a:solidFill>
                <a:effectLst/>
                <a:uLnTx/>
                <a:uFillTx/>
                <a:latin typeface="BIZ UDPゴシック" panose="020B0400000000000000" pitchFamily="50" charset="-128"/>
                <a:ea typeface="BIZ UDPゴシック" panose="020B0400000000000000" pitchFamily="50" charset="-128"/>
                <a:cs typeface="+mn-cs"/>
              </a:rPr>
              <a:t>宣言企業への支援策</a:t>
            </a:r>
            <a:endParaRPr kumimoji="1" lang="en-US" altLang="ja-JP" sz="1600" b="1" i="0" u="none" strike="noStrike" kern="1200" cap="none" spc="0" normalizeH="0" baseline="0" noProof="0">
              <a:ln>
                <a:noFill/>
              </a:ln>
              <a:solidFill>
                <a:srgbClr val="F06A00"/>
              </a:solidFill>
              <a:effectLst/>
              <a:uLnTx/>
              <a:uFillTx/>
              <a:latin typeface="BIZ UDPゴシック" panose="020B0400000000000000" pitchFamily="50" charset="-128"/>
              <a:ea typeface="BIZ UDPゴシック" panose="020B0400000000000000" pitchFamily="50" charset="-128"/>
              <a:cs typeface="+mn-cs"/>
            </a:endParaRPr>
          </a:p>
          <a:p>
            <a:pPr marL="216000" marR="0" lvl="0" indent="-144000" algn="l" defTabSz="914400" rtl="0" eaLnBrk="0" fontAlgn="base" latinLnBrk="0" hangingPunct="0">
              <a:lnSpc>
                <a:spcPct val="100000"/>
              </a:lnSpc>
              <a:spcBef>
                <a:spcPts val="400"/>
              </a:spcBef>
              <a:spcAft>
                <a:spcPct val="0"/>
              </a:spcAft>
              <a:buClr>
                <a:srgbClr val="EF6121"/>
              </a:buClr>
              <a:buSzPct val="80000"/>
              <a:buFont typeface="Wingdings" panose="05000000000000000000" pitchFamily="2" charset="2"/>
              <a:buChar char="l"/>
              <a:tabLst/>
              <a:defRPr/>
            </a:pPr>
            <a:r>
              <a:rPr kumimoji="1" lang="ja-JP" altLang="en-US"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国の支援策、地方自治体独自の支援策</a:t>
            </a:r>
            <a:endParaRPr kumimoji="1" lang="en-US" altLang="ja-JP"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三角形 35">
            <a:extLst>
              <a:ext uri="{FF2B5EF4-FFF2-40B4-BE49-F238E27FC236}">
                <a16:creationId xmlns:a16="http://schemas.microsoft.com/office/drawing/2014/main" id="{03833FD2-1459-4D6F-98EF-E54B8A6B9DE1}"/>
              </a:ext>
            </a:extLst>
          </p:cNvPr>
          <p:cNvSpPr/>
          <p:nvPr/>
        </p:nvSpPr>
        <p:spPr>
          <a:xfrm rot="5400000">
            <a:off x="4089676" y="8377897"/>
            <a:ext cx="152892" cy="77398"/>
          </a:xfrm>
          <a:prstGeom prst="triangle">
            <a:avLst/>
          </a:prstGeom>
          <a:solidFill>
            <a:srgbClr val="006C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pic>
        <p:nvPicPr>
          <p:cNvPr id="43" name="図 42">
            <a:extLst>
              <a:ext uri="{FF2B5EF4-FFF2-40B4-BE49-F238E27FC236}">
                <a16:creationId xmlns:a16="http://schemas.microsoft.com/office/drawing/2014/main" id="{7A8DDE2C-6B22-4276-847E-C2383DF6E0D1}"/>
              </a:ext>
            </a:extLst>
          </p:cNvPr>
          <p:cNvPicPr>
            <a:picLocks noChangeAspect="1"/>
          </p:cNvPicPr>
          <p:nvPr/>
        </p:nvPicPr>
        <p:blipFill>
          <a:blip r:embed="rId4"/>
          <a:stretch>
            <a:fillRect/>
          </a:stretch>
        </p:blipFill>
        <p:spPr>
          <a:xfrm>
            <a:off x="3541713" y="162306"/>
            <a:ext cx="1068434" cy="215121"/>
          </a:xfrm>
          <a:prstGeom prst="rect">
            <a:avLst/>
          </a:prstGeom>
        </p:spPr>
      </p:pic>
      <p:sp>
        <p:nvSpPr>
          <p:cNvPr id="45" name="テキスト ボックス 44">
            <a:extLst>
              <a:ext uri="{FF2B5EF4-FFF2-40B4-BE49-F238E27FC236}">
                <a16:creationId xmlns:a16="http://schemas.microsoft.com/office/drawing/2014/main" id="{C9087F44-9E35-40F0-8116-C0B5847ABE59}"/>
              </a:ext>
            </a:extLst>
          </p:cNvPr>
          <p:cNvSpPr txBox="1"/>
          <p:nvPr/>
        </p:nvSpPr>
        <p:spPr>
          <a:xfrm>
            <a:off x="3080665" y="130525"/>
            <a:ext cx="347863" cy="258404"/>
          </a:xfrm>
          <a:prstGeom prst="rect">
            <a:avLst/>
          </a:prstGeom>
          <a:noFill/>
          <a:ln>
            <a:noFill/>
          </a:ln>
        </p:spPr>
        <p:txBody>
          <a:bodyPr wrap="square">
            <a:spAutoFit/>
          </a:bodyPr>
          <a:lstStyle/>
          <a:p>
            <a:pPr marL="0" marR="0" lvl="0" indent="0" algn="ctr" defTabSz="986912" rtl="0" eaLnBrk="0" fontAlgn="base" latinLnBrk="0" hangingPunct="0">
              <a:lnSpc>
                <a:spcPct val="100000"/>
              </a:lnSpc>
              <a:spcBef>
                <a:spcPct val="0"/>
              </a:spcBef>
              <a:spcAft>
                <a:spcPct val="0"/>
              </a:spcAft>
              <a:buClrTx/>
              <a:buSzTx/>
              <a:buFontTx/>
              <a:buNone/>
              <a:tabLst/>
              <a:defRPr/>
            </a:pPr>
            <a:r>
              <a:rPr kumimoji="1" lang="en-US" altLang="ja-JP" sz="1079" b="1" i="0" u="none" strike="noStrike" kern="100" cap="none" spc="0" normalizeH="0" baseline="0" noProof="0">
                <a:ln>
                  <a:solidFill>
                    <a:srgbClr val="008080"/>
                  </a:solidFill>
                </a:ln>
                <a:solidFill>
                  <a:srgbClr val="008080"/>
                </a:solidFill>
                <a:effectLst/>
                <a:uLnTx/>
                <a:uFillTx/>
                <a:latin typeface="Meiryo UI" panose="020B0604030504040204" pitchFamily="50" charset="-128"/>
                <a:ea typeface="Meiryo UI" panose="020B0604030504040204" pitchFamily="50" charset="-128"/>
                <a:cs typeface="+mn-cs"/>
              </a:rPr>
              <a:t>×</a:t>
            </a:r>
            <a:endParaRPr kumimoji="1" lang="ja-JP" altLang="en-US" sz="1079" b="0" i="0" u="none" strike="noStrike" kern="1200" cap="none" spc="0" normalizeH="0" baseline="0" noProof="0">
              <a:ln>
                <a:solidFill>
                  <a:srgbClr val="008080"/>
                </a:solidFill>
              </a:ln>
              <a:solidFill>
                <a:srgbClr val="008080"/>
              </a:solidFill>
              <a:effectLst/>
              <a:uLnTx/>
              <a:uFillTx/>
              <a:latin typeface="Calibri" panose="020F0502020204030204" pitchFamily="34" charset="0"/>
              <a:ea typeface="ＭＳ Ｐゴシック" panose="020B0600070205080204" pitchFamily="50" charset="-128"/>
              <a:cs typeface="+mn-cs"/>
            </a:endParaRPr>
          </a:p>
        </p:txBody>
      </p:sp>
      <p:sp>
        <p:nvSpPr>
          <p:cNvPr id="46" name="角丸四角形 7">
            <a:extLst>
              <a:ext uri="{FF2B5EF4-FFF2-40B4-BE49-F238E27FC236}">
                <a16:creationId xmlns:a16="http://schemas.microsoft.com/office/drawing/2014/main" id="{DEBC46B9-6805-47E0-AE13-274A548A34B3}"/>
              </a:ext>
            </a:extLst>
          </p:cNvPr>
          <p:cNvSpPr/>
          <p:nvPr/>
        </p:nvSpPr>
        <p:spPr>
          <a:xfrm>
            <a:off x="86719" y="96588"/>
            <a:ext cx="1140570" cy="304443"/>
          </a:xfrm>
          <a:prstGeom prst="roundRect">
            <a:avLst>
              <a:gd name="adj" fmla="val 50000"/>
            </a:avLst>
          </a:prstGeom>
          <a:solidFill>
            <a:srgbClr val="006C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86912"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二社共催</a:t>
            </a:r>
          </a:p>
        </p:txBody>
      </p:sp>
      <p:sp>
        <p:nvSpPr>
          <p:cNvPr id="47" name="テキスト ボックス 46">
            <a:extLst>
              <a:ext uri="{FF2B5EF4-FFF2-40B4-BE49-F238E27FC236}">
                <a16:creationId xmlns:a16="http://schemas.microsoft.com/office/drawing/2014/main" id="{003630E3-FE73-4949-87F9-F651E4797201}"/>
              </a:ext>
            </a:extLst>
          </p:cNvPr>
          <p:cNvSpPr txBox="1"/>
          <p:nvPr/>
        </p:nvSpPr>
        <p:spPr>
          <a:xfrm>
            <a:off x="1100721" y="6340560"/>
            <a:ext cx="2988000" cy="155940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06A00"/>
                </a:solidFill>
                <a:effectLst/>
                <a:uLnTx/>
                <a:uFillTx/>
                <a:latin typeface="BIZ UDPゴシック" panose="020B0400000000000000" pitchFamily="50" charset="-128"/>
                <a:ea typeface="BIZ UDPゴシック" panose="020B0400000000000000" pitchFamily="50" charset="-128"/>
                <a:cs typeface="+mn-cs"/>
              </a:rPr>
              <a:t>補助金とその活用メリット</a:t>
            </a:r>
            <a:endParaRPr kumimoji="1" lang="en-US" altLang="ja-JP" sz="1600" b="1" i="0" u="none" strike="noStrike" kern="1200" cap="none" spc="0" normalizeH="0" baseline="0" noProof="0">
              <a:ln>
                <a:noFill/>
              </a:ln>
              <a:solidFill>
                <a:srgbClr val="F06A00"/>
              </a:solidFill>
              <a:effectLst/>
              <a:uLnTx/>
              <a:uFillTx/>
              <a:latin typeface="BIZ UDPゴシック" panose="020B0400000000000000" pitchFamily="50" charset="-128"/>
              <a:ea typeface="BIZ UDPゴシック" panose="020B0400000000000000" pitchFamily="50" charset="-128"/>
              <a:cs typeface="+mn-cs"/>
            </a:endParaRPr>
          </a:p>
          <a:p>
            <a:pPr marL="216000" marR="0" lvl="0" indent="-144000" algn="l" defTabSz="914400" rtl="0" eaLnBrk="0" fontAlgn="base" latinLnBrk="0" hangingPunct="0">
              <a:lnSpc>
                <a:spcPct val="100000"/>
              </a:lnSpc>
              <a:spcBef>
                <a:spcPts val="300"/>
              </a:spcBef>
              <a:spcAft>
                <a:spcPct val="0"/>
              </a:spcAft>
              <a:buClr>
                <a:srgbClr val="EF6121"/>
              </a:buClr>
              <a:buSzPct val="80000"/>
              <a:buFont typeface="Wingdings" panose="05000000000000000000" pitchFamily="2" charset="2"/>
              <a:buChar char="l"/>
              <a:tabLst/>
              <a:defRPr/>
            </a:pPr>
            <a:r>
              <a:rPr kumimoji="1" lang="en-US" altLang="ja-JP"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億・</a:t>
            </a:r>
            <a:r>
              <a:rPr kumimoji="1" lang="en-US" altLang="ja-JP"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100</a:t>
            </a:r>
            <a:r>
              <a:rPr kumimoji="1" lang="ja-JP" altLang="en-US"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億を目指すために</a:t>
            </a:r>
            <a:endParaRPr kumimoji="1" lang="en-US" altLang="ja-JP"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16000" marR="0" lvl="0" indent="-144000" algn="l" defTabSz="914400" rtl="0" eaLnBrk="0" fontAlgn="base" latinLnBrk="0" hangingPunct="0">
              <a:lnSpc>
                <a:spcPct val="100000"/>
              </a:lnSpc>
              <a:spcBef>
                <a:spcPts val="300"/>
              </a:spcBef>
              <a:spcAft>
                <a:spcPct val="0"/>
              </a:spcAft>
              <a:buClr>
                <a:srgbClr val="EF6121"/>
              </a:buClr>
              <a:buSzPct val="80000"/>
              <a:buFont typeface="Wingdings" panose="05000000000000000000" pitchFamily="2" charset="2"/>
              <a:buChar char="l"/>
              <a:tabLst/>
              <a:defRPr/>
            </a:pPr>
            <a:r>
              <a:rPr kumimoji="1" lang="ja-JP" altLang="en-US"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補助金制度の概要</a:t>
            </a:r>
            <a:endParaRPr kumimoji="1" lang="en-US" altLang="ja-JP"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ts val="300"/>
              </a:spcBef>
              <a:spcAft>
                <a:spcPct val="0"/>
              </a:spcAft>
              <a:buClrTx/>
              <a:buSzTx/>
              <a:buFontTx/>
              <a:buNone/>
              <a:tabLst/>
              <a:defRPr/>
            </a:pPr>
            <a:r>
              <a:rPr kumimoji="1" lang="ja-JP" altLang="en-US" sz="1600" b="1" i="0" u="none" strike="noStrike" kern="1200" cap="none" spc="0" normalizeH="0" baseline="0" noProof="0">
                <a:ln>
                  <a:noFill/>
                </a:ln>
                <a:solidFill>
                  <a:srgbClr val="F06A00"/>
                </a:solidFill>
                <a:effectLst/>
                <a:uLnTx/>
                <a:uFillTx/>
                <a:latin typeface="BIZ UDPゴシック" panose="020B0400000000000000" pitchFamily="50" charset="-128"/>
                <a:ea typeface="BIZ UDPゴシック" panose="020B0400000000000000" pitchFamily="50" charset="-128"/>
                <a:cs typeface="+mn-cs"/>
              </a:rPr>
              <a:t>補助金採択におけるポイント</a:t>
            </a:r>
            <a:endParaRPr kumimoji="1" lang="en-US" altLang="ja-JP" sz="1600" b="1" i="0" u="none" strike="noStrike" kern="1200" cap="none" spc="0" normalizeH="0" baseline="0" noProof="0">
              <a:ln>
                <a:noFill/>
              </a:ln>
              <a:solidFill>
                <a:srgbClr val="F06A00"/>
              </a:solidFill>
              <a:effectLst/>
              <a:uLnTx/>
              <a:uFillTx/>
              <a:latin typeface="BIZ UDPゴシック" panose="020B0400000000000000" pitchFamily="50" charset="-128"/>
              <a:ea typeface="BIZ UDPゴシック" panose="020B0400000000000000" pitchFamily="50" charset="-128"/>
              <a:cs typeface="+mn-cs"/>
            </a:endParaRPr>
          </a:p>
          <a:p>
            <a:pPr marL="216000" marR="0" lvl="0" indent="-144000" algn="l" defTabSz="914400" rtl="0" eaLnBrk="0" fontAlgn="base" latinLnBrk="0" hangingPunct="0">
              <a:lnSpc>
                <a:spcPct val="100000"/>
              </a:lnSpc>
              <a:spcBef>
                <a:spcPts val="400"/>
              </a:spcBef>
              <a:spcAft>
                <a:spcPct val="0"/>
              </a:spcAft>
              <a:buClr>
                <a:srgbClr val="EF6121"/>
              </a:buClr>
              <a:buSzPct val="80000"/>
              <a:buFont typeface="Wingdings" panose="05000000000000000000" pitchFamily="2" charset="2"/>
              <a:buChar char="l"/>
              <a:tabLst/>
              <a:defRPr/>
            </a:pPr>
            <a:r>
              <a:rPr kumimoji="1" lang="ja-JP" altLang="en-US"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申請時におけるポイント</a:t>
            </a:r>
            <a:endParaRPr kumimoji="1" lang="en-US" altLang="ja-JP"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16000" marR="0" lvl="0" indent="-144000" algn="l" defTabSz="914400" rtl="0" eaLnBrk="0" fontAlgn="base" latinLnBrk="0" hangingPunct="0">
              <a:lnSpc>
                <a:spcPct val="100000"/>
              </a:lnSpc>
              <a:spcBef>
                <a:spcPts val="0"/>
              </a:spcBef>
              <a:spcAft>
                <a:spcPct val="0"/>
              </a:spcAft>
              <a:buClr>
                <a:srgbClr val="EF6121"/>
              </a:buClr>
              <a:buSzPct val="80000"/>
              <a:buFont typeface="Wingdings" panose="05000000000000000000" pitchFamily="2" charset="2"/>
              <a:buChar char="l"/>
              <a:tabLst/>
              <a:defRPr/>
            </a:pPr>
            <a:r>
              <a:rPr kumimoji="1" lang="ja-JP" altLang="en-US"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事業計画書作成のコツ</a:t>
            </a:r>
          </a:p>
          <a:p>
            <a:pPr marL="216000" marR="0" lvl="0" indent="-144000" algn="l" defTabSz="914400" rtl="0" eaLnBrk="0" fontAlgn="base" latinLnBrk="0" hangingPunct="0">
              <a:lnSpc>
                <a:spcPct val="100000"/>
              </a:lnSpc>
              <a:spcBef>
                <a:spcPts val="0"/>
              </a:spcBef>
              <a:spcAft>
                <a:spcPct val="0"/>
              </a:spcAft>
              <a:buClr>
                <a:srgbClr val="EF6121"/>
              </a:buClr>
              <a:buSzPct val="80000"/>
              <a:buFont typeface="Wingdings" panose="05000000000000000000" pitchFamily="2" charset="2"/>
              <a:buChar char="l"/>
              <a:tabLst/>
              <a:defRPr/>
            </a:pPr>
            <a:r>
              <a:rPr kumimoji="1" lang="ja-JP" altLang="en-US"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具体補助金を交えた事例紹介　など</a:t>
            </a:r>
            <a:endParaRPr kumimoji="1" lang="en-US" altLang="ja-JP"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8" name="正方形/長方形 47">
            <a:extLst>
              <a:ext uri="{FF2B5EF4-FFF2-40B4-BE49-F238E27FC236}">
                <a16:creationId xmlns:a16="http://schemas.microsoft.com/office/drawing/2014/main" id="{DDB8C800-D1D4-4814-A0AD-1A780F2FAB27}"/>
              </a:ext>
            </a:extLst>
          </p:cNvPr>
          <p:cNvSpPr/>
          <p:nvPr/>
        </p:nvSpPr>
        <p:spPr>
          <a:xfrm>
            <a:off x="1064842" y="6424816"/>
            <a:ext cx="45719" cy="1438612"/>
          </a:xfrm>
          <a:prstGeom prst="rect">
            <a:avLst/>
          </a:prstGeom>
          <a:solidFill>
            <a:srgbClr val="7FB536">
              <a:alpha val="6985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49" name="三角形 27">
            <a:extLst>
              <a:ext uri="{FF2B5EF4-FFF2-40B4-BE49-F238E27FC236}">
                <a16:creationId xmlns:a16="http://schemas.microsoft.com/office/drawing/2014/main" id="{F088F9DA-F8AA-4043-8696-26551E971EDF}"/>
              </a:ext>
            </a:extLst>
          </p:cNvPr>
          <p:cNvSpPr/>
          <p:nvPr/>
        </p:nvSpPr>
        <p:spPr>
          <a:xfrm rot="5400000">
            <a:off x="4073431" y="5421965"/>
            <a:ext cx="152897" cy="77401"/>
          </a:xfrm>
          <a:prstGeom prst="triangle">
            <a:avLst/>
          </a:prstGeom>
          <a:solidFill>
            <a:srgbClr val="006C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50" name="三角形 27">
            <a:extLst>
              <a:ext uri="{FF2B5EF4-FFF2-40B4-BE49-F238E27FC236}">
                <a16:creationId xmlns:a16="http://schemas.microsoft.com/office/drawing/2014/main" id="{165992FE-2C95-4CB3-ADDC-A3C902F0FAA2}"/>
              </a:ext>
            </a:extLst>
          </p:cNvPr>
          <p:cNvSpPr/>
          <p:nvPr/>
        </p:nvSpPr>
        <p:spPr>
          <a:xfrm rot="5400000">
            <a:off x="4073430" y="6364122"/>
            <a:ext cx="152897" cy="77401"/>
          </a:xfrm>
          <a:prstGeom prst="triangle">
            <a:avLst/>
          </a:prstGeom>
          <a:solidFill>
            <a:srgbClr val="006C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34" name="テキスト ボックス 33">
            <a:extLst>
              <a:ext uri="{FF2B5EF4-FFF2-40B4-BE49-F238E27FC236}">
                <a16:creationId xmlns:a16="http://schemas.microsoft.com/office/drawing/2014/main" id="{96A0B488-3829-4A61-9ED9-FF572E12A4E3}"/>
              </a:ext>
            </a:extLst>
          </p:cNvPr>
          <p:cNvSpPr txBox="1"/>
          <p:nvPr/>
        </p:nvSpPr>
        <p:spPr bwMode="gray">
          <a:xfrm>
            <a:off x="885395" y="6062966"/>
            <a:ext cx="1267096" cy="307777"/>
          </a:xfrm>
          <a:prstGeom prst="rect">
            <a:avLst/>
          </a:prstGeom>
          <a:noFill/>
        </p:spPr>
        <p:txBody>
          <a:bodyPr wrap="square" anchor="ctr">
            <a:spAutoFit/>
          </a:bodyPr>
          <a:lstStyle/>
          <a:p>
            <a:pPr eaLnBrk="1" hangingPunct="1">
              <a:spcBef>
                <a:spcPts val="300"/>
              </a:spcBef>
              <a:spcAft>
                <a:spcPts val="0"/>
              </a:spcAft>
              <a:defRPr/>
            </a:pPr>
            <a:r>
              <a:rPr lang="ja-JP" altLang="en-US" sz="1400" b="1" kern="100">
                <a:solidFill>
                  <a:schemeClr val="tx1">
                    <a:lumMod val="75000"/>
                    <a:lumOff val="25000"/>
                  </a:schemeClr>
                </a:solidFill>
                <a:effectLst/>
                <a:latin typeface="BIZ UDPゴシック" panose="020B0400000000000000" pitchFamily="50" charset="-128"/>
                <a:ea typeface="BIZ UDPゴシック" panose="020B0400000000000000" pitchFamily="50" charset="-128"/>
              </a:rPr>
              <a:t>・</a:t>
            </a:r>
            <a:r>
              <a:rPr lang="ja-JP" altLang="en-US" sz="1400" b="1" kern="100">
                <a:solidFill>
                  <a:schemeClr val="tx1">
                    <a:lumMod val="75000"/>
                    <a:lumOff val="25000"/>
                  </a:schemeClr>
                </a:solidFill>
                <a:latin typeface="BIZ UDPゴシック" panose="020B0400000000000000" pitchFamily="50" charset="-128"/>
                <a:ea typeface="BIZ UDPゴシック" panose="020B0400000000000000" pitchFamily="50" charset="-128"/>
              </a:rPr>
              <a:t>補助金活用</a:t>
            </a:r>
            <a:endParaRPr kumimoji="1" lang="en-US" altLang="ja-JP" sz="1400" b="1" kern="100">
              <a:solidFill>
                <a:srgbClr val="136F32"/>
              </a:solidFill>
              <a:effectLst>
                <a:glow rad="101600">
                  <a:schemeClr val="bg1">
                    <a:alpha val="60000"/>
                  </a:schemeClr>
                </a:glow>
              </a:effectLst>
              <a:latin typeface="BIZ UDPゴシック" panose="020B0400000000000000" pitchFamily="50" charset="-128"/>
              <a:ea typeface="BIZ UDPゴシック" panose="020B0400000000000000" pitchFamily="50" charset="-128"/>
              <a:cs typeface="+mn-cs"/>
            </a:endParaRPr>
          </a:p>
        </p:txBody>
      </p:sp>
      <p:pic>
        <p:nvPicPr>
          <p:cNvPr id="5" name="図 4">
            <a:extLst>
              <a:ext uri="{FF2B5EF4-FFF2-40B4-BE49-F238E27FC236}">
                <a16:creationId xmlns:a16="http://schemas.microsoft.com/office/drawing/2014/main" id="{D192E8DE-DE12-D330-498A-C8054C2A232A}"/>
              </a:ext>
            </a:extLst>
          </p:cNvPr>
          <p:cNvPicPr>
            <a:picLocks noChangeAspect="1"/>
          </p:cNvPicPr>
          <p:nvPr/>
        </p:nvPicPr>
        <p:blipFill>
          <a:blip r:embed="rId5"/>
          <a:stretch>
            <a:fillRect/>
          </a:stretch>
        </p:blipFill>
        <p:spPr>
          <a:xfrm>
            <a:off x="6254838" y="6594495"/>
            <a:ext cx="1225983" cy="1181670"/>
          </a:xfrm>
          <a:prstGeom prst="rect">
            <a:avLst/>
          </a:prstGeom>
        </p:spPr>
      </p:pic>
      <p:sp>
        <p:nvSpPr>
          <p:cNvPr id="4" name="テキスト ボックス 3">
            <a:extLst>
              <a:ext uri="{FF2B5EF4-FFF2-40B4-BE49-F238E27FC236}">
                <a16:creationId xmlns:a16="http://schemas.microsoft.com/office/drawing/2014/main" id="{945832D3-E55B-4501-8D84-8F2DE0EFFF9C}"/>
              </a:ext>
            </a:extLst>
          </p:cNvPr>
          <p:cNvSpPr txBox="1"/>
          <p:nvPr/>
        </p:nvSpPr>
        <p:spPr>
          <a:xfrm>
            <a:off x="7833814" y="1031058"/>
            <a:ext cx="2647666" cy="923330"/>
          </a:xfrm>
          <a:prstGeom prst="rect">
            <a:avLst/>
          </a:prstGeom>
          <a:noFill/>
          <a:ln>
            <a:solidFill>
              <a:schemeClr val="tx1"/>
            </a:solidFill>
          </a:ln>
        </p:spPr>
        <p:txBody>
          <a:bodyPr wrap="square" rtlCol="0">
            <a:spAutoFit/>
          </a:bodyPr>
          <a:lstStyle/>
          <a:p>
            <a:r>
              <a:rPr kumimoji="1" lang="ja-JP" altLang="en-US"/>
              <a:t>こちらで編集せず、デスクトップ等に保存してから編集してください。</a:t>
            </a:r>
          </a:p>
        </p:txBody>
      </p:sp>
    </p:spTree>
    <p:extLst>
      <p:ext uri="{BB962C8B-B14F-4D97-AF65-F5344CB8AC3E}">
        <p14:creationId xmlns:p14="http://schemas.microsoft.com/office/powerpoint/2010/main" val="2281199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DBA92EA-0914-168C-62C0-A6F2850135E7}"/>
              </a:ext>
            </a:extLst>
          </p:cNvPr>
          <p:cNvSpPr txBox="1"/>
          <p:nvPr/>
        </p:nvSpPr>
        <p:spPr bwMode="gray">
          <a:xfrm>
            <a:off x="1603595" y="9429915"/>
            <a:ext cx="5786033" cy="307777"/>
          </a:xfrm>
          <a:prstGeom prst="rect">
            <a:avLst/>
          </a:prstGeom>
          <a:noFill/>
        </p:spPr>
        <p:txBody>
          <a:bodyPr wrap="square" tIns="0" bIns="0">
            <a:spAutoFit/>
          </a:bodyPr>
          <a:lstStyle/>
          <a:p>
            <a:pPr>
              <a:defRPr/>
            </a:pPr>
            <a:r>
              <a:rPr lang="ja-JP" altLang="en-US" sz="1000" b="1">
                <a:solidFill>
                  <a:schemeClr val="tx1">
                    <a:lumMod val="75000"/>
                    <a:lumOff val="25000"/>
                  </a:schemeClr>
                </a:solidFill>
                <a:latin typeface="BIZ UDPゴシック" panose="020B0400000000000000" pitchFamily="50" charset="-128"/>
                <a:ea typeface="BIZ UDPゴシック" panose="020B0400000000000000" pitchFamily="50" charset="-128"/>
              </a:rPr>
              <a:t>三井住友海上火災保険株式会社　地域マーケット部政策プロジェクト共創グループ地域共創ユニット</a:t>
            </a:r>
            <a:endParaRPr lang="en-US" altLang="ja-JP" sz="1000" b="1">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defRPr/>
            </a:pPr>
            <a:r>
              <a:rPr lang="ja-JP" altLang="en-US" sz="1000">
                <a:solidFill>
                  <a:schemeClr val="tx1">
                    <a:lumMod val="75000"/>
                    <a:lumOff val="25000"/>
                  </a:schemeClr>
                </a:solidFill>
                <a:latin typeface="BIZ UDPゴシック" panose="020B0400000000000000" pitchFamily="50" charset="-128"/>
                <a:ea typeface="BIZ UDPゴシック" panose="020B0400000000000000" pitchFamily="50" charset="-128"/>
              </a:rPr>
              <a:t>担当：和住・戸嶋・高橋（連絡先： </a:t>
            </a:r>
            <a:r>
              <a:rPr lang="en-US" altLang="ja-JP" sz="1000">
                <a:latin typeface="BIZ UDPゴシック" panose="020B0400000000000000" pitchFamily="50" charset="-128"/>
                <a:ea typeface="BIZ UDPゴシック" panose="020B0400000000000000" pitchFamily="50" charset="-128"/>
              </a:rPr>
              <a:t>chihousousei@ms-ins.com</a:t>
            </a:r>
            <a:r>
              <a:rPr lang="ja-JP" altLang="en-US" sz="1000">
                <a:solidFill>
                  <a:schemeClr val="tx1">
                    <a:lumMod val="75000"/>
                    <a:lumOff val="25000"/>
                  </a:schemeClr>
                </a:solidFill>
                <a:latin typeface="BIZ UDPゴシック" panose="020B0400000000000000" pitchFamily="50" charset="-128"/>
                <a:ea typeface="BIZ UDPゴシック" panose="020B0400000000000000" pitchFamily="50" charset="-128"/>
              </a:rPr>
              <a:t>）</a:t>
            </a:r>
          </a:p>
        </p:txBody>
      </p:sp>
      <p:sp>
        <p:nvSpPr>
          <p:cNvPr id="8" name="正方形/長方形 7">
            <a:extLst>
              <a:ext uri="{FF2B5EF4-FFF2-40B4-BE49-F238E27FC236}">
                <a16:creationId xmlns:a16="http://schemas.microsoft.com/office/drawing/2014/main" id="{DDFB0044-7D0F-D9B4-6375-23643CC41AC4}"/>
              </a:ext>
            </a:extLst>
          </p:cNvPr>
          <p:cNvSpPr/>
          <p:nvPr/>
        </p:nvSpPr>
        <p:spPr bwMode="gray">
          <a:xfrm>
            <a:off x="368039" y="9420291"/>
            <a:ext cx="1229042" cy="30777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a:solidFill>
                  <a:schemeClr val="tx1">
                    <a:lumMod val="75000"/>
                    <a:lumOff val="25000"/>
                  </a:schemeClr>
                </a:solidFill>
                <a:latin typeface="Meiryo UI" panose="020B0604030504040204" pitchFamily="50" charset="-128"/>
                <a:ea typeface="Meiryo UI" panose="020B0604030504040204" pitchFamily="50" charset="-128"/>
              </a:rPr>
              <a:t>お問合せ先</a:t>
            </a:r>
          </a:p>
        </p:txBody>
      </p:sp>
      <p:sp>
        <p:nvSpPr>
          <p:cNvPr id="12" name="テキスト ボックス 11">
            <a:extLst>
              <a:ext uri="{FF2B5EF4-FFF2-40B4-BE49-F238E27FC236}">
                <a16:creationId xmlns:a16="http://schemas.microsoft.com/office/drawing/2014/main" id="{049D92C3-2CF8-4472-CB05-FECFDC5D85B7}"/>
              </a:ext>
            </a:extLst>
          </p:cNvPr>
          <p:cNvSpPr txBox="1"/>
          <p:nvPr/>
        </p:nvSpPr>
        <p:spPr>
          <a:xfrm>
            <a:off x="295579" y="9754211"/>
            <a:ext cx="6948000" cy="723275"/>
          </a:xfrm>
          <a:prstGeom prst="rect">
            <a:avLst/>
          </a:prstGeom>
          <a:noFill/>
        </p:spPr>
        <p:txBody>
          <a:bodyPr wrap="square" lIns="91440" tIns="45720" rIns="91440" bIns="45720" rtlCol="0" anchor="t">
            <a:spAutoFit/>
          </a:bodyPr>
          <a:lstStyle/>
          <a:p>
            <a:r>
              <a:rPr lang="en-US" altLang="ja-JP" sz="900" b="1">
                <a:solidFill>
                  <a:srgbClr val="4CB13B"/>
                </a:solidFill>
                <a:latin typeface="BIZ UDPゴシック" panose="020B0400000000000000" pitchFamily="50" charset="-128"/>
                <a:ea typeface="BIZ UDPゴシック" panose="020B0400000000000000" pitchFamily="50" charset="-128"/>
              </a:rPr>
              <a:t>【</a:t>
            </a:r>
            <a:r>
              <a:rPr lang="ja-JP" altLang="en-US" sz="900" b="1">
                <a:solidFill>
                  <a:srgbClr val="4CB13B"/>
                </a:solidFill>
                <a:latin typeface="BIZ UDPゴシック" panose="020B0400000000000000" pitchFamily="50" charset="-128"/>
                <a:ea typeface="BIZ UDPゴシック" panose="020B0400000000000000" pitchFamily="50" charset="-128"/>
              </a:rPr>
              <a:t>お願い</a:t>
            </a:r>
            <a:r>
              <a:rPr lang="en-US" altLang="ja-JP" sz="900" b="1">
                <a:solidFill>
                  <a:srgbClr val="4CB13B"/>
                </a:solidFill>
                <a:latin typeface="BIZ UDPゴシック" panose="020B0400000000000000" pitchFamily="50" charset="-128"/>
                <a:ea typeface="BIZ UDPゴシック" panose="020B0400000000000000" pitchFamily="50" charset="-128"/>
              </a:rPr>
              <a:t>】</a:t>
            </a:r>
            <a:r>
              <a:rPr lang="ja-JP" altLang="en-US" sz="900" b="1">
                <a:solidFill>
                  <a:srgbClr val="4CB13B"/>
                </a:solidFill>
                <a:latin typeface="BIZ UDPゴシック" panose="020B0400000000000000" pitchFamily="50" charset="-128"/>
                <a:ea typeface="BIZ UDPゴシック" panose="020B0400000000000000" pitchFamily="50" charset="-128"/>
              </a:rPr>
              <a:t>　　　　　</a:t>
            </a:r>
          </a:p>
          <a:p>
            <a:pPr marL="180000" indent="-144000" algn="just">
              <a:buClr>
                <a:srgbClr val="4CB13B"/>
              </a:buClr>
              <a:buFont typeface="Wingdings" panose="05000000000000000000" pitchFamily="2" charset="2"/>
              <a:buChar char="u"/>
            </a:pPr>
            <a:r>
              <a:rPr lang="ja-JP" altLang="en-US" sz="800">
                <a:latin typeface="BIZ UDPゴシック" panose="020B0400000000000000" pitchFamily="50" charset="-128"/>
                <a:ea typeface="BIZ UDPゴシック" panose="020B0400000000000000" pitchFamily="50" charset="-128"/>
              </a:rPr>
              <a:t>同業にあたるお立場の方、個人の方、その他当社の判断により、セミナーへの参加をご遠慮いただく場合がございます。その場合の理由等についてはご説明致しかねますので、あらかじめご了承ください。</a:t>
            </a:r>
            <a:endParaRPr lang="en-US" altLang="ja-JP" sz="800">
              <a:latin typeface="BIZ UDPゴシック" panose="020B0400000000000000" pitchFamily="50" charset="-128"/>
              <a:ea typeface="BIZ UDPゴシック" panose="020B0400000000000000" pitchFamily="50" charset="-128"/>
            </a:endParaRPr>
          </a:p>
          <a:p>
            <a:pPr marL="179705" indent="-143510" algn="just">
              <a:buClr>
                <a:srgbClr val="4CB13B"/>
              </a:buClr>
              <a:buFont typeface="Wingdings" panose="05000000000000000000" pitchFamily="2" charset="2"/>
              <a:buChar char="u"/>
            </a:pPr>
            <a:r>
              <a:rPr lang="ja-JP" altLang="en-US" sz="800">
                <a:latin typeface="BIZ UDPゴシック" panose="020B0400000000000000" pitchFamily="50" charset="-128"/>
                <a:ea typeface="BIZ UDPゴシック"/>
              </a:rPr>
              <a:t>本申込にご記入いただいたお客さまの情報は、当社ならびに当社グループが今後開催するセミナーのご案内や、当セミナーに関連する保険商品・　サービス等のご案内のために利用させていただくことがございます。ご理解の上でお申し込みをお願いいたします。</a:t>
            </a:r>
          </a:p>
        </p:txBody>
      </p:sp>
      <p:sp>
        <p:nvSpPr>
          <p:cNvPr id="62" name="フローチャート: 代替処理 61">
            <a:extLst>
              <a:ext uri="{FF2B5EF4-FFF2-40B4-BE49-F238E27FC236}">
                <a16:creationId xmlns:a16="http://schemas.microsoft.com/office/drawing/2014/main" id="{BD00DE28-AC23-F48E-FB4E-842A751DA853}"/>
              </a:ext>
            </a:extLst>
          </p:cNvPr>
          <p:cNvSpPr/>
          <p:nvPr/>
        </p:nvSpPr>
        <p:spPr>
          <a:xfrm>
            <a:off x="353399" y="5029896"/>
            <a:ext cx="1791161" cy="515016"/>
          </a:xfrm>
          <a:prstGeom prst="flowChartAlternateProcess">
            <a:avLst/>
          </a:prstGeom>
          <a:solidFill>
            <a:srgbClr val="006C60"/>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rtlCol="0" anchor="t"/>
          <a:lstStyle/>
          <a:p>
            <a:pPr algn="ctr"/>
            <a:r>
              <a:rPr lang="ja-JP" altLang="en-US" sz="1400" b="1">
                <a:solidFill>
                  <a:schemeClr val="bg1"/>
                </a:solidFill>
                <a:latin typeface="BIZ UDPゴシック" panose="020B0400000000000000" pitchFamily="50" charset="-128"/>
                <a:ea typeface="BIZ UDPゴシック" panose="020B0400000000000000" pitchFamily="50" charset="-128"/>
              </a:rPr>
              <a:t>２</a:t>
            </a:r>
            <a:r>
              <a:rPr lang="en-US" altLang="ja-JP" sz="1400" b="1">
                <a:solidFill>
                  <a:schemeClr val="bg1"/>
                </a:solidFill>
                <a:latin typeface="BIZ UDPゴシック" panose="020B0400000000000000" pitchFamily="50" charset="-128"/>
                <a:ea typeface="BIZ UDPゴシック" panose="020B0400000000000000" pitchFamily="50" charset="-128"/>
              </a:rPr>
              <a:t>.</a:t>
            </a:r>
            <a:r>
              <a:rPr lang="ja-JP" altLang="en-US" sz="1400" b="1">
                <a:solidFill>
                  <a:schemeClr val="bg1"/>
                </a:solidFill>
                <a:latin typeface="BIZ UDPゴシック" panose="020B0400000000000000" pitchFamily="50" charset="-128"/>
                <a:ea typeface="BIZ UDPゴシック" panose="020B0400000000000000" pitchFamily="50" charset="-128"/>
              </a:rPr>
              <a:t>受講までの流れ</a:t>
            </a:r>
          </a:p>
        </p:txBody>
      </p:sp>
      <p:sp>
        <p:nvSpPr>
          <p:cNvPr id="20" name="三角形 19">
            <a:extLst>
              <a:ext uri="{FF2B5EF4-FFF2-40B4-BE49-F238E27FC236}">
                <a16:creationId xmlns:a16="http://schemas.microsoft.com/office/drawing/2014/main" id="{B2C6B03C-F353-7042-B8F6-BCF28BC00F93}"/>
              </a:ext>
            </a:extLst>
          </p:cNvPr>
          <p:cNvSpPr/>
          <p:nvPr/>
        </p:nvSpPr>
        <p:spPr>
          <a:xfrm flipV="1">
            <a:off x="3461678" y="4709764"/>
            <a:ext cx="676656" cy="202599"/>
          </a:xfrm>
          <a:prstGeom prst="triangle">
            <a:avLst/>
          </a:prstGeom>
          <a:solidFill>
            <a:srgbClr val="006C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ローチャート: 代替処理 60">
            <a:extLst>
              <a:ext uri="{FF2B5EF4-FFF2-40B4-BE49-F238E27FC236}">
                <a16:creationId xmlns:a16="http://schemas.microsoft.com/office/drawing/2014/main" id="{FE0FD31B-10DE-B0B0-3E4F-61EB52F5A06F}"/>
              </a:ext>
            </a:extLst>
          </p:cNvPr>
          <p:cNvSpPr/>
          <p:nvPr/>
        </p:nvSpPr>
        <p:spPr>
          <a:xfrm>
            <a:off x="353399" y="1362759"/>
            <a:ext cx="1369321" cy="515016"/>
          </a:xfrm>
          <a:prstGeom prst="flowChartAlternateProcess">
            <a:avLst/>
          </a:prstGeom>
          <a:solidFill>
            <a:srgbClr val="006C60"/>
          </a:solidFill>
          <a:ln>
            <a:noFill/>
          </a:ln>
        </p:spPr>
        <p:style>
          <a:lnRef idx="2">
            <a:schemeClr val="accent1">
              <a:shade val="15000"/>
            </a:schemeClr>
          </a:lnRef>
          <a:fillRef idx="1">
            <a:schemeClr val="accent1"/>
          </a:fillRef>
          <a:effectRef idx="0">
            <a:schemeClr val="accent1"/>
          </a:effectRef>
          <a:fontRef idx="minor">
            <a:schemeClr val="lt1"/>
          </a:fontRef>
        </p:style>
        <p:txBody>
          <a:bodyPr tIns="18000" rtlCol="0" anchor="t"/>
          <a:lstStyle/>
          <a:p>
            <a:pPr algn="ctr"/>
            <a:r>
              <a:rPr lang="en-US" altLang="ja-JP" sz="1400" b="1">
                <a:solidFill>
                  <a:schemeClr val="bg1"/>
                </a:solidFill>
                <a:latin typeface="BIZ UDPゴシック" panose="020B0400000000000000" pitchFamily="50" charset="-128"/>
                <a:ea typeface="BIZ UDPゴシック" panose="020B0400000000000000" pitchFamily="50" charset="-128"/>
              </a:rPr>
              <a:t>1.</a:t>
            </a:r>
            <a:r>
              <a:rPr lang="ja-JP" altLang="en-US" sz="1400" b="1">
                <a:solidFill>
                  <a:schemeClr val="bg1"/>
                </a:solidFill>
                <a:latin typeface="BIZ UDPゴシック" panose="020B0400000000000000" pitchFamily="50" charset="-128"/>
                <a:ea typeface="BIZ UDPゴシック" panose="020B0400000000000000" pitchFamily="50" charset="-128"/>
              </a:rPr>
              <a:t>お申込方法　</a:t>
            </a:r>
          </a:p>
        </p:txBody>
      </p:sp>
      <p:sp>
        <p:nvSpPr>
          <p:cNvPr id="11" name="正方形/長方形 10">
            <a:extLst>
              <a:ext uri="{FF2B5EF4-FFF2-40B4-BE49-F238E27FC236}">
                <a16:creationId xmlns:a16="http://schemas.microsoft.com/office/drawing/2014/main" id="{E7D70FF6-032E-DCFA-0F9F-B6F33B968E50}"/>
              </a:ext>
            </a:extLst>
          </p:cNvPr>
          <p:cNvSpPr/>
          <p:nvPr/>
        </p:nvSpPr>
        <p:spPr>
          <a:xfrm>
            <a:off x="353399" y="1745857"/>
            <a:ext cx="6823597" cy="25284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ECA55DBA-D14E-0990-3302-957729E001C0}"/>
              </a:ext>
            </a:extLst>
          </p:cNvPr>
          <p:cNvSpPr/>
          <p:nvPr/>
        </p:nvSpPr>
        <p:spPr>
          <a:xfrm>
            <a:off x="353399" y="5443418"/>
            <a:ext cx="6823597" cy="32999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D2A7B82D-E643-4C22-A13E-1FC94CDEE74E}"/>
              </a:ext>
            </a:extLst>
          </p:cNvPr>
          <p:cNvSpPr txBox="1"/>
          <p:nvPr/>
        </p:nvSpPr>
        <p:spPr>
          <a:xfrm>
            <a:off x="588151" y="1921105"/>
            <a:ext cx="5677435" cy="881930"/>
          </a:xfrm>
          <a:prstGeom prst="rect">
            <a:avLst/>
          </a:prstGeom>
          <a:noFill/>
        </p:spPr>
        <p:txBody>
          <a:bodyPr lIns="91440" tIns="45720" rIns="91440" bIns="45720" anchor="ctr"/>
          <a:lstStyle/>
          <a:p>
            <a:pPr>
              <a:defRPr/>
            </a:pPr>
            <a:endParaRPr lang="en-US" altLang="ja-JP" b="1">
              <a:solidFill>
                <a:schemeClr val="accent5">
                  <a:lumMod val="50000"/>
                </a:schemeClr>
              </a:solidFill>
              <a:latin typeface="BIZ UDPゴシック" panose="020B0400000000000000" pitchFamily="50" charset="-128"/>
              <a:ea typeface="BIZ UDPゴシック" panose="020B0400000000000000" pitchFamily="50" charset="-128"/>
            </a:endParaRPr>
          </a:p>
          <a:p>
            <a:pPr>
              <a:defRPr/>
            </a:pPr>
            <a:r>
              <a:rPr lang="ja-JP" altLang="en-US" sz="1400" b="1">
                <a:latin typeface="BIZ UDPゴシック" panose="020B0400000000000000" pitchFamily="50" charset="-128"/>
                <a:ea typeface="BIZ UDPゴシック" panose="020B0400000000000000" pitchFamily="50" charset="-128"/>
              </a:rPr>
              <a:t>以下の</a:t>
            </a:r>
            <a:r>
              <a:rPr lang="en-US" altLang="ja-JP" sz="1400" b="1">
                <a:latin typeface="BIZ UDPゴシック" panose="020B0400000000000000" pitchFamily="50" charset="-128"/>
                <a:ea typeface="BIZ UDPゴシック" panose="020B0400000000000000" pitchFamily="50" charset="-128"/>
              </a:rPr>
              <a:t>URL</a:t>
            </a:r>
            <a:r>
              <a:rPr lang="ja-JP" altLang="en-US" sz="1400" b="1">
                <a:latin typeface="BIZ UDPゴシック" panose="020B0400000000000000" pitchFamily="50" charset="-128"/>
                <a:ea typeface="BIZ UDPゴシック" panose="020B0400000000000000" pitchFamily="50" charset="-128"/>
              </a:rPr>
              <a:t>もしくは右の二次元コードからご登録ください。</a:t>
            </a:r>
            <a:endParaRPr lang="en-US" altLang="ja-JP" sz="1400" b="1">
              <a:latin typeface="BIZ UDPゴシック" panose="020B0400000000000000" pitchFamily="50" charset="-128"/>
              <a:ea typeface="BIZ UDPゴシック" panose="020B0400000000000000" pitchFamily="50" charset="-128"/>
            </a:endParaRPr>
          </a:p>
          <a:p>
            <a:pPr>
              <a:defRPr/>
            </a:pPr>
            <a:r>
              <a:rPr lang="en-US" altLang="ja-JP" sz="1200" b="1">
                <a:solidFill>
                  <a:srgbClr val="006C60"/>
                </a:solidFill>
                <a:latin typeface="BIZ UDPゴシック" panose="020B0400000000000000" pitchFamily="50" charset="-128"/>
                <a:ea typeface="BIZ UDPゴシック" panose="020B0400000000000000" pitchFamily="50" charset="-128"/>
                <a:hlinkClick r:id="rId2"/>
              </a:rPr>
              <a:t>https://forms.office.com/r/TbAs30yMGp?origin=lprLink</a:t>
            </a:r>
            <a:endParaRPr lang="en-US" altLang="ja-JP" sz="1200" b="1">
              <a:solidFill>
                <a:srgbClr val="006C60"/>
              </a:solidFill>
              <a:latin typeface="BIZ UDPゴシック" panose="020B0400000000000000" pitchFamily="50" charset="-128"/>
              <a:ea typeface="BIZ UDPゴシック" panose="020B0400000000000000" pitchFamily="50" charset="-128"/>
            </a:endParaRPr>
          </a:p>
          <a:p>
            <a:pPr>
              <a:defRPr/>
            </a:pPr>
            <a:endParaRPr lang="en-US" altLang="ja-JP" sz="1200" b="1">
              <a:solidFill>
                <a:srgbClr val="006C60"/>
              </a:solidFill>
              <a:latin typeface="BIZ UDPゴシック" panose="020B0400000000000000" pitchFamily="50" charset="-128"/>
              <a:ea typeface="BIZ UDPゴシック" panose="020B0400000000000000" pitchFamily="50" charset="-128"/>
            </a:endParaRPr>
          </a:p>
          <a:p>
            <a:pPr>
              <a:defRPr/>
            </a:pPr>
            <a:r>
              <a:rPr lang="ja-JP" altLang="en-US" sz="1050" b="1">
                <a:solidFill>
                  <a:srgbClr val="006C60"/>
                </a:solidFill>
                <a:latin typeface="BIZ UDPゴシック" panose="020B0400000000000000" pitchFamily="50" charset="-128"/>
                <a:ea typeface="BIZ UDPゴシック"/>
              </a:rPr>
              <a:t>●</a:t>
            </a:r>
            <a:r>
              <a:rPr lang="ja-JP" altLang="en-US" sz="1050" b="1">
                <a:solidFill>
                  <a:prstClr val="black"/>
                </a:solidFill>
                <a:latin typeface="BIZ UDPゴシック" panose="020B0400000000000000" pitchFamily="50" charset="-128"/>
                <a:ea typeface="BIZ UDPゴシック"/>
              </a:rPr>
              <a:t>お申込みの際には、識別コード「 </a:t>
            </a:r>
            <a:r>
              <a:rPr lang="en-US" altLang="ja-JP" sz="1050" b="1">
                <a:solidFill>
                  <a:prstClr val="black"/>
                </a:solidFill>
                <a:latin typeface="BIZ UDPゴシック" panose="020B0400000000000000" pitchFamily="50" charset="-128"/>
                <a:ea typeface="BIZ UDPゴシック"/>
              </a:rPr>
              <a:t>AWH814316</a:t>
            </a:r>
            <a:r>
              <a:rPr lang="ja-JP" altLang="en-US" sz="1050" b="1">
                <a:solidFill>
                  <a:prstClr val="black"/>
                </a:solidFill>
                <a:latin typeface="BIZ UDPゴシック" panose="020B0400000000000000" pitchFamily="50" charset="-128"/>
                <a:ea typeface="BIZ UDPゴシック"/>
              </a:rPr>
              <a:t>」をご入力ください。</a:t>
            </a:r>
            <a:endParaRPr lang="en-US" altLang="ja-JP" sz="1050" b="1">
              <a:solidFill>
                <a:prstClr val="black"/>
              </a:solidFill>
              <a:latin typeface="BIZ UDPゴシック" panose="020B0400000000000000" pitchFamily="50" charset="-128"/>
              <a:ea typeface="BIZ UDPゴシック"/>
            </a:endParaRPr>
          </a:p>
          <a:p>
            <a:pPr>
              <a:defRPr/>
            </a:pPr>
            <a:endParaRPr lang="en-US" altLang="ja-JP" sz="1400" b="1">
              <a:solidFill>
                <a:prstClr val="black"/>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399B8F28-42DA-413F-AAFD-927E28E6E186}"/>
              </a:ext>
            </a:extLst>
          </p:cNvPr>
          <p:cNvSpPr txBox="1"/>
          <p:nvPr/>
        </p:nvSpPr>
        <p:spPr>
          <a:xfrm>
            <a:off x="588151" y="2981889"/>
            <a:ext cx="6246296" cy="769441"/>
          </a:xfrm>
          <a:prstGeom prst="rect">
            <a:avLst/>
          </a:prstGeom>
          <a:noFill/>
        </p:spPr>
        <p:txBody>
          <a:bodyPr wrap="square">
            <a:spAutoFit/>
          </a:bodyPr>
          <a:lstStyle/>
          <a:p>
            <a:pPr>
              <a:defRPr/>
            </a:pPr>
            <a:r>
              <a:rPr lang="ja-JP" altLang="en-US" sz="1100">
                <a:latin typeface="BIZ UDPゴシック" panose="020B0400000000000000" pitchFamily="50" charset="-128"/>
                <a:ea typeface="BIZ UDPゴシック" panose="020B0400000000000000" pitchFamily="50" charset="-128"/>
              </a:rPr>
              <a:t>・お申込み完了後、セミナー前日までに、ご入力いただいたメールアドレス宛に「セミナー参加用</a:t>
            </a:r>
            <a:r>
              <a:rPr lang="en-US" altLang="ja-JP" sz="1100">
                <a:latin typeface="BIZ UDPゴシック" panose="020B0400000000000000" pitchFamily="50" charset="-128"/>
                <a:ea typeface="BIZ UDPゴシック" panose="020B0400000000000000" pitchFamily="50" charset="-128"/>
              </a:rPr>
              <a:t>URL</a:t>
            </a:r>
          </a:p>
          <a:p>
            <a:pPr>
              <a:defRPr/>
            </a:pPr>
            <a:r>
              <a:rPr lang="ja-JP" altLang="en-US" sz="1100">
                <a:latin typeface="BIZ UDPゴシック" panose="020B0400000000000000" pitchFamily="50" charset="-128"/>
                <a:ea typeface="BIZ UDPゴシック" panose="020B0400000000000000" pitchFamily="50" charset="-128"/>
              </a:rPr>
              <a:t>　（</a:t>
            </a:r>
            <a:r>
              <a:rPr lang="en-US" altLang="ja-JP" sz="1100">
                <a:latin typeface="BIZ UDPゴシック" panose="020B0400000000000000" pitchFamily="50" charset="-128"/>
                <a:ea typeface="BIZ UDPゴシック" panose="020B0400000000000000" pitchFamily="50" charset="-128"/>
              </a:rPr>
              <a:t>Zoom</a:t>
            </a:r>
            <a:r>
              <a:rPr lang="ja-JP" altLang="en-US" sz="1100">
                <a:latin typeface="BIZ UDPゴシック" panose="020B0400000000000000" pitchFamily="50" charset="-128"/>
                <a:ea typeface="BIZ UDPゴシック" panose="020B0400000000000000" pitchFamily="50" charset="-128"/>
              </a:rPr>
              <a:t> </a:t>
            </a:r>
            <a:r>
              <a:rPr lang="en-US" altLang="ja-JP" sz="1100">
                <a:latin typeface="BIZ UDPゴシック" panose="020B0400000000000000" pitchFamily="50" charset="-128"/>
                <a:ea typeface="BIZ UDPゴシック" panose="020B0400000000000000" pitchFamily="50" charset="-128"/>
              </a:rPr>
              <a:t>ID</a:t>
            </a:r>
            <a:r>
              <a:rPr lang="ja-JP" altLang="en-US" sz="1100">
                <a:latin typeface="BIZ UDPゴシック" panose="020B0400000000000000" pitchFamily="50" charset="-128"/>
                <a:ea typeface="BIZ UDPゴシック" panose="020B0400000000000000" pitchFamily="50" charset="-128"/>
              </a:rPr>
              <a:t>等情報）を記載したメール」をお送りします。</a:t>
            </a:r>
            <a:endParaRPr lang="en-US" altLang="ja-JP" sz="1100">
              <a:latin typeface="BIZ UDPゴシック" panose="020B0400000000000000" pitchFamily="50" charset="-128"/>
              <a:ea typeface="BIZ UDPゴシック" panose="020B0400000000000000" pitchFamily="50" charset="-128"/>
            </a:endParaRPr>
          </a:p>
          <a:p>
            <a:pPr>
              <a:defRPr/>
            </a:pPr>
            <a:endParaRPr lang="en-US" altLang="ja-JP" sz="1100">
              <a:latin typeface="BIZ UDPゴシック" panose="020B0400000000000000" pitchFamily="50" charset="-128"/>
              <a:ea typeface="BIZ UDPゴシック" panose="020B0400000000000000" pitchFamily="50" charset="-128"/>
            </a:endParaRPr>
          </a:p>
          <a:p>
            <a:pPr>
              <a:defRPr/>
            </a:pPr>
            <a:r>
              <a:rPr lang="ja-JP" altLang="en-US" sz="1100">
                <a:latin typeface="BIZ UDPゴシック" panose="020B0400000000000000" pitchFamily="50" charset="-128"/>
                <a:ea typeface="BIZ UDPゴシック" panose="020B0400000000000000" pitchFamily="50" charset="-128"/>
              </a:rPr>
              <a:t>・万一、</a:t>
            </a:r>
            <a:r>
              <a:rPr lang="ja-JP" altLang="en-US" sz="1100">
                <a:solidFill>
                  <a:prstClr val="black"/>
                </a:solidFill>
                <a:latin typeface="BIZ UDPゴシック" panose="020B0400000000000000" pitchFamily="50" charset="-128"/>
                <a:ea typeface="BIZ UDPゴシック" panose="020B0400000000000000" pitchFamily="50" charset="-128"/>
              </a:rPr>
              <a:t>前日までにメールが届かない場合は、お手数ですが下記「お問合せ先」までご連絡ください。</a:t>
            </a:r>
            <a:endParaRPr lang="en-US" altLang="ja-JP" sz="1100">
              <a:solidFill>
                <a:prstClr val="black"/>
              </a:solidFill>
              <a:latin typeface="BIZ UDPゴシック" panose="020B0400000000000000" pitchFamily="50" charset="-128"/>
              <a:ea typeface="BIZ UDPゴシック" panose="020B0400000000000000" pitchFamily="50" charset="-128"/>
            </a:endParaRPr>
          </a:p>
        </p:txBody>
      </p:sp>
      <p:sp>
        <p:nvSpPr>
          <p:cNvPr id="30" name="テキスト ボックス 4">
            <a:extLst>
              <a:ext uri="{FF2B5EF4-FFF2-40B4-BE49-F238E27FC236}">
                <a16:creationId xmlns:a16="http://schemas.microsoft.com/office/drawing/2014/main" id="{143878E0-8042-48A3-B102-9974BC098223}"/>
              </a:ext>
            </a:extLst>
          </p:cNvPr>
          <p:cNvSpPr txBox="1">
            <a:spLocks noChangeArrowheads="1"/>
          </p:cNvSpPr>
          <p:nvPr/>
        </p:nvSpPr>
        <p:spPr bwMode="auto">
          <a:xfrm>
            <a:off x="484424" y="6105199"/>
            <a:ext cx="6590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1000">
                <a:solidFill>
                  <a:prstClr val="black"/>
                </a:solidFill>
                <a:latin typeface="BIZ UDPゴシック" panose="020B0400000000000000" pitchFamily="50" charset="-128"/>
                <a:ea typeface="BIZ UDPゴシック" panose="020B0400000000000000" pitchFamily="50" charset="-128"/>
              </a:rPr>
              <a:t>本</a:t>
            </a:r>
            <a:r>
              <a:rPr lang="ja-JP" altLang="en-US" sz="1000">
                <a:latin typeface="BIZ UDPゴシック" panose="020B0400000000000000" pitchFamily="50" charset="-128"/>
                <a:ea typeface="BIZ UDPゴシック" panose="020B0400000000000000" pitchFamily="50" charset="-128"/>
              </a:rPr>
              <a:t>セミナーは</a:t>
            </a:r>
            <a:r>
              <a:rPr lang="en-US" altLang="ja-JP" sz="1000">
                <a:latin typeface="BIZ UDPゴシック" panose="020B0400000000000000" pitchFamily="50" charset="-128"/>
                <a:ea typeface="BIZ UDPゴシック" panose="020B0400000000000000" pitchFamily="50" charset="-128"/>
              </a:rPr>
              <a:t>Zoom</a:t>
            </a:r>
            <a:r>
              <a:rPr lang="ja-JP" altLang="en-US" sz="1000">
                <a:latin typeface="BIZ UDPゴシック" panose="020B0400000000000000" pitchFamily="50" charset="-128"/>
                <a:ea typeface="BIZ UDPゴシック" panose="020B0400000000000000" pitchFamily="50" charset="-128"/>
              </a:rPr>
              <a:t>を利用して開催します。セミナー前日までにお送りするメールに記載されている</a:t>
            </a:r>
            <a:r>
              <a:rPr lang="ja-JP" altLang="en-US" sz="1000" b="1">
                <a:latin typeface="BIZ UDPゴシック" panose="020B0400000000000000" pitchFamily="50" charset="-128"/>
                <a:ea typeface="BIZ UDPゴシック" panose="020B0400000000000000" pitchFamily="50" charset="-128"/>
              </a:rPr>
              <a:t>セミナー参加用</a:t>
            </a:r>
            <a:r>
              <a:rPr lang="en-US" altLang="ja-JP" sz="1000" b="1">
                <a:latin typeface="BIZ UDPゴシック" panose="020B0400000000000000" pitchFamily="50" charset="-128"/>
                <a:ea typeface="BIZ UDPゴシック" panose="020B0400000000000000" pitchFamily="50" charset="-128"/>
              </a:rPr>
              <a:t>URL</a:t>
            </a:r>
            <a:r>
              <a:rPr lang="ja-JP" altLang="en-US" sz="1000" b="1">
                <a:latin typeface="BIZ UDPゴシック" panose="020B0400000000000000" pitchFamily="50" charset="-128"/>
                <a:ea typeface="BIZ UDPゴシック" panose="020B0400000000000000" pitchFamily="50" charset="-128"/>
              </a:rPr>
              <a:t>（</a:t>
            </a:r>
            <a:r>
              <a:rPr lang="en-US" altLang="ja-JP" sz="1000" b="1">
                <a:latin typeface="BIZ UDPゴシック" panose="020B0400000000000000" pitchFamily="50" charset="-128"/>
                <a:ea typeface="BIZ UDPゴシック" panose="020B0400000000000000" pitchFamily="50" charset="-128"/>
              </a:rPr>
              <a:t>Zoom ID</a:t>
            </a:r>
            <a:r>
              <a:rPr lang="ja-JP" altLang="en-US" sz="1000" b="1">
                <a:latin typeface="BIZ UDPゴシック" panose="020B0400000000000000" pitchFamily="50" charset="-128"/>
                <a:ea typeface="BIZ UDPゴシック" panose="020B0400000000000000" pitchFamily="50" charset="-128"/>
              </a:rPr>
              <a:t>等情報）からログイン</a:t>
            </a:r>
            <a:r>
              <a:rPr lang="ja-JP" altLang="en-US" sz="1000">
                <a:latin typeface="BIZ UDPゴシック" panose="020B0400000000000000" pitchFamily="50" charset="-128"/>
                <a:ea typeface="BIZ UDPゴシック" panose="020B0400000000000000" pitchFamily="50" charset="-128"/>
              </a:rPr>
              <a:t>ください。</a:t>
            </a:r>
          </a:p>
        </p:txBody>
      </p:sp>
      <p:sp>
        <p:nvSpPr>
          <p:cNvPr id="31" name="テキスト ボックス 21">
            <a:extLst>
              <a:ext uri="{FF2B5EF4-FFF2-40B4-BE49-F238E27FC236}">
                <a16:creationId xmlns:a16="http://schemas.microsoft.com/office/drawing/2014/main" id="{2E0B76EA-58C6-40A2-B580-DF488D8F591B}"/>
              </a:ext>
            </a:extLst>
          </p:cNvPr>
          <p:cNvSpPr txBox="1">
            <a:spLocks noChangeArrowheads="1"/>
          </p:cNvSpPr>
          <p:nvPr/>
        </p:nvSpPr>
        <p:spPr bwMode="auto">
          <a:xfrm>
            <a:off x="484033" y="6630525"/>
            <a:ext cx="6278400" cy="276999"/>
          </a:xfrm>
          <a:prstGeom prst="rect">
            <a:avLst/>
          </a:prstGeom>
          <a:solidFill>
            <a:srgbClr val="006C60"/>
          </a:solidFill>
          <a:ln>
            <a:noFill/>
          </a:ln>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defRPr/>
            </a:pPr>
            <a:r>
              <a:rPr lang="ja-JP" altLang="en-US" sz="1200" b="1">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開催当日｜</a:t>
            </a:r>
            <a:r>
              <a:rPr lang="ja-JP" altLang="en-US" sz="120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ログイン開始時間になりましたら、参加用</a:t>
            </a:r>
            <a:r>
              <a:rPr lang="en-US" altLang="ja-JP" sz="120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URL</a:t>
            </a:r>
            <a:r>
              <a:rPr lang="ja-JP" altLang="en-US" sz="120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からログインしてください。</a:t>
            </a:r>
            <a:endParaRPr lang="en-US" altLang="ja-JP" sz="120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2" name="テキスト ボックス 28">
            <a:extLst>
              <a:ext uri="{FF2B5EF4-FFF2-40B4-BE49-F238E27FC236}">
                <a16:creationId xmlns:a16="http://schemas.microsoft.com/office/drawing/2014/main" id="{B91DDEC3-EFB4-490C-89F9-9E019B13771F}"/>
              </a:ext>
            </a:extLst>
          </p:cNvPr>
          <p:cNvSpPr txBox="1">
            <a:spLocks noChangeArrowheads="1"/>
          </p:cNvSpPr>
          <p:nvPr/>
        </p:nvSpPr>
        <p:spPr bwMode="auto">
          <a:xfrm>
            <a:off x="484033" y="6920596"/>
            <a:ext cx="6800260" cy="182278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none" tIns="72000" bIns="7200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171450" indent="-171450">
              <a:buFont typeface="Wingdings" panose="05000000000000000000" pitchFamily="2" charset="2"/>
              <a:buChar char="ü"/>
              <a:defRPr/>
            </a:pPr>
            <a:r>
              <a:rPr lang="ja-JP" altLang="ja-JP" sz="1050">
                <a:solidFill>
                  <a:prstClr val="black"/>
                </a:solidFill>
                <a:latin typeface="BIZ UDPゴシック" panose="020B0400000000000000" pitchFamily="50" charset="-128"/>
                <a:ea typeface="BIZ UDPゴシック" panose="020B0400000000000000" pitchFamily="50" charset="-128"/>
              </a:rPr>
              <a:t>当日はパソコン</a:t>
            </a:r>
            <a:r>
              <a:rPr lang="ja-JP" altLang="en-US" sz="1050">
                <a:solidFill>
                  <a:prstClr val="black"/>
                </a:solidFill>
                <a:latin typeface="BIZ UDPゴシック" panose="020B0400000000000000" pitchFamily="50" charset="-128"/>
                <a:ea typeface="BIZ UDPゴシック" panose="020B0400000000000000" pitchFamily="50" charset="-128"/>
              </a:rPr>
              <a:t>・</a:t>
            </a:r>
            <a:r>
              <a:rPr lang="ja-JP" altLang="ja-JP" sz="1050">
                <a:solidFill>
                  <a:prstClr val="black"/>
                </a:solidFill>
                <a:latin typeface="BIZ UDPゴシック" panose="020B0400000000000000" pitchFamily="50" charset="-128"/>
                <a:ea typeface="BIZ UDPゴシック" panose="020B0400000000000000" pitchFamily="50" charset="-128"/>
              </a:rPr>
              <a:t>タブレットなど</a:t>
            </a:r>
            <a:r>
              <a:rPr lang="ja-JP" altLang="en-US" sz="1050">
                <a:solidFill>
                  <a:prstClr val="black"/>
                </a:solidFill>
                <a:latin typeface="BIZ UDPゴシック" panose="020B0400000000000000" pitchFamily="50" charset="-128"/>
                <a:ea typeface="BIZ UDPゴシック" panose="020B0400000000000000" pitchFamily="50" charset="-128"/>
              </a:rPr>
              <a:t>、</a:t>
            </a:r>
            <a:r>
              <a:rPr lang="ja-JP" altLang="ja-JP" sz="1050">
                <a:solidFill>
                  <a:prstClr val="black"/>
                </a:solidFill>
                <a:latin typeface="BIZ UDPゴシック" panose="020B0400000000000000" pitchFamily="50" charset="-128"/>
                <a:ea typeface="BIZ UDPゴシック" panose="020B0400000000000000" pitchFamily="50" charset="-128"/>
              </a:rPr>
              <a:t>インターネットに接続可能な端末をご用意ください。</a:t>
            </a:r>
            <a:br>
              <a:rPr lang="en-US" altLang="ja-JP" sz="1050">
                <a:solidFill>
                  <a:prstClr val="black"/>
                </a:solidFill>
                <a:latin typeface="BIZ UDPゴシック" panose="020B0400000000000000" pitchFamily="50" charset="-128"/>
                <a:ea typeface="BIZ UDPゴシック" panose="020B0400000000000000" pitchFamily="50" charset="-128"/>
              </a:rPr>
            </a:br>
            <a:r>
              <a:rPr lang="ja-JP" altLang="ja-JP" sz="1050">
                <a:solidFill>
                  <a:prstClr val="black"/>
                </a:solidFill>
                <a:latin typeface="BIZ UDPゴシック" panose="020B0400000000000000" pitchFamily="50" charset="-128"/>
                <a:ea typeface="BIZ UDPゴシック" panose="020B0400000000000000" pitchFamily="50" charset="-128"/>
              </a:rPr>
              <a:t>スマートフォンでも参加可能ですが、投影</a:t>
            </a:r>
            <a:r>
              <a:rPr lang="ja-JP" altLang="en-US" sz="1050">
                <a:solidFill>
                  <a:prstClr val="black"/>
                </a:solidFill>
                <a:latin typeface="BIZ UDPゴシック" panose="020B0400000000000000" pitchFamily="50" charset="-128"/>
                <a:ea typeface="BIZ UDPゴシック" panose="020B0400000000000000" pitchFamily="50" charset="-128"/>
              </a:rPr>
              <a:t>する資料をご覧いただくため、</a:t>
            </a:r>
            <a:r>
              <a:rPr lang="ja-JP" altLang="ja-JP" sz="1050">
                <a:solidFill>
                  <a:prstClr val="black"/>
                </a:solidFill>
                <a:latin typeface="BIZ UDPゴシック" panose="020B0400000000000000" pitchFamily="50" charset="-128"/>
                <a:ea typeface="BIZ UDPゴシック" panose="020B0400000000000000" pitchFamily="50" charset="-128"/>
              </a:rPr>
              <a:t>パソコン</a:t>
            </a:r>
            <a:r>
              <a:rPr lang="ja-JP" altLang="en-US" sz="1050">
                <a:solidFill>
                  <a:prstClr val="black"/>
                </a:solidFill>
                <a:latin typeface="BIZ UDPゴシック" panose="020B0400000000000000" pitchFamily="50" charset="-128"/>
                <a:ea typeface="BIZ UDPゴシック" panose="020B0400000000000000" pitchFamily="50" charset="-128"/>
              </a:rPr>
              <a:t>等</a:t>
            </a:r>
            <a:r>
              <a:rPr lang="ja-JP" altLang="ja-JP" sz="1050">
                <a:solidFill>
                  <a:prstClr val="black"/>
                </a:solidFill>
                <a:latin typeface="BIZ UDPゴシック" panose="020B0400000000000000" pitchFamily="50" charset="-128"/>
                <a:ea typeface="BIZ UDPゴシック" panose="020B0400000000000000" pitchFamily="50" charset="-128"/>
              </a:rPr>
              <a:t>での参加を推奨いたします。</a:t>
            </a:r>
            <a:endParaRPr lang="en-US" altLang="ja-JP" sz="1050">
              <a:solidFill>
                <a:prstClr val="black"/>
              </a:solidFill>
              <a:latin typeface="BIZ UDPゴシック" panose="020B0400000000000000" pitchFamily="50" charset="-128"/>
              <a:ea typeface="BIZ UDPゴシック" panose="020B0400000000000000" pitchFamily="50" charset="-128"/>
            </a:endParaRPr>
          </a:p>
          <a:p>
            <a:pPr marL="171450" indent="-171450">
              <a:spcBef>
                <a:spcPts val="600"/>
              </a:spcBef>
              <a:buFont typeface="Wingdings" panose="05000000000000000000" pitchFamily="2" charset="2"/>
              <a:buChar char="ü"/>
              <a:defRPr/>
            </a:pPr>
            <a:r>
              <a:rPr lang="ja-JP" altLang="en-US" sz="1050">
                <a:solidFill>
                  <a:prstClr val="black"/>
                </a:solidFill>
                <a:latin typeface="BIZ UDPゴシック" panose="020B0400000000000000" pitchFamily="50" charset="-128"/>
                <a:ea typeface="BIZ UDPゴシック" panose="020B0400000000000000" pitchFamily="50" charset="-128"/>
              </a:rPr>
              <a:t>当セミナーは</a:t>
            </a:r>
            <a:r>
              <a:rPr lang="en-US" altLang="ja-JP" sz="1050">
                <a:solidFill>
                  <a:prstClr val="black"/>
                </a:solidFill>
                <a:latin typeface="BIZ UDPゴシック" panose="020B0400000000000000" pitchFamily="50" charset="-128"/>
                <a:ea typeface="BIZ UDPゴシック" panose="020B0400000000000000" pitchFamily="50" charset="-128"/>
              </a:rPr>
              <a:t>Zoom</a:t>
            </a:r>
            <a:r>
              <a:rPr lang="ja-JP" altLang="en-US" sz="1050">
                <a:solidFill>
                  <a:prstClr val="black"/>
                </a:solidFill>
                <a:latin typeface="BIZ UDPゴシック" panose="020B0400000000000000" pitchFamily="50" charset="-128"/>
                <a:ea typeface="BIZ UDPゴシック" panose="020B0400000000000000" pitchFamily="50" charset="-128"/>
              </a:rPr>
              <a:t>を利用して開催します。事前に「</a:t>
            </a:r>
            <a:r>
              <a:rPr lang="en-US" altLang="ja-JP" sz="1050">
                <a:solidFill>
                  <a:prstClr val="black"/>
                </a:solidFill>
                <a:latin typeface="BIZ UDPゴシック" panose="020B0400000000000000" pitchFamily="50" charset="-128"/>
                <a:ea typeface="BIZ UDPゴシック" panose="020B0400000000000000" pitchFamily="50" charset="-128"/>
              </a:rPr>
              <a:t>Zoom</a:t>
            </a:r>
            <a:r>
              <a:rPr lang="ja-JP" altLang="en-US" sz="1050">
                <a:solidFill>
                  <a:prstClr val="black"/>
                </a:solidFill>
                <a:latin typeface="BIZ UDPゴシック" panose="020B0400000000000000" pitchFamily="50" charset="-128"/>
                <a:ea typeface="BIZ UDPゴシック" panose="020B0400000000000000" pitchFamily="50" charset="-128"/>
              </a:rPr>
              <a:t>」アプリのインストールをお願いいたします。</a:t>
            </a:r>
            <a:endParaRPr lang="en-US" altLang="ja-JP" sz="1050">
              <a:solidFill>
                <a:prstClr val="black"/>
              </a:solidFill>
              <a:latin typeface="BIZ UDPゴシック" panose="020B0400000000000000" pitchFamily="50" charset="-128"/>
              <a:ea typeface="BIZ UDPゴシック" panose="020B0400000000000000" pitchFamily="50" charset="-128"/>
            </a:endParaRPr>
          </a:p>
          <a:p>
            <a:pPr marL="171450" indent="-171450">
              <a:spcBef>
                <a:spcPts val="600"/>
              </a:spcBef>
              <a:buFont typeface="Wingdings" panose="05000000000000000000" pitchFamily="2" charset="2"/>
              <a:buChar char="ü"/>
              <a:defRPr/>
            </a:pPr>
            <a:r>
              <a:rPr lang="ja-JP" altLang="en-US" sz="1050">
                <a:solidFill>
                  <a:prstClr val="black"/>
                </a:solidFill>
                <a:latin typeface="BIZ UDPゴシック" panose="020B0400000000000000" pitchFamily="50" charset="-128"/>
                <a:ea typeface="BIZ UDPゴシック" panose="020B0400000000000000" pitchFamily="50" charset="-128"/>
              </a:rPr>
              <a:t>必要に応じて、ヘッドホン又はイヤホンをご用意ください。なお、マイクは必要ございません。</a:t>
            </a:r>
            <a:endParaRPr lang="en-US" altLang="ja-JP" sz="1050">
              <a:solidFill>
                <a:prstClr val="black"/>
              </a:solidFill>
              <a:latin typeface="BIZ UDPゴシック" panose="020B0400000000000000" pitchFamily="50" charset="-128"/>
              <a:ea typeface="BIZ UDPゴシック" panose="020B0400000000000000" pitchFamily="50" charset="-128"/>
            </a:endParaRPr>
          </a:p>
          <a:p>
            <a:pPr marL="171450" indent="-171450">
              <a:spcBef>
                <a:spcPts val="600"/>
              </a:spcBef>
              <a:buFont typeface="Wingdings" panose="05000000000000000000" pitchFamily="2" charset="2"/>
              <a:buChar char="ü"/>
              <a:defRPr/>
            </a:pPr>
            <a:r>
              <a:rPr lang="ja-JP" altLang="en-US" sz="1050">
                <a:solidFill>
                  <a:prstClr val="black"/>
                </a:solidFill>
                <a:latin typeface="BIZ UDPゴシック" panose="020B0400000000000000" pitchFamily="50" charset="-128"/>
                <a:ea typeface="BIZ UDPゴシック" panose="020B0400000000000000" pitchFamily="50" charset="-128"/>
              </a:rPr>
              <a:t>当セミナーの録画・録音・撮影、および二次利用、詳細内容の</a:t>
            </a:r>
            <a:r>
              <a:rPr lang="en-US" altLang="ja-JP" sz="1050">
                <a:solidFill>
                  <a:prstClr val="black"/>
                </a:solidFill>
                <a:latin typeface="BIZ UDPゴシック" panose="020B0400000000000000" pitchFamily="50" charset="-128"/>
                <a:ea typeface="BIZ UDPゴシック" panose="020B0400000000000000" pitchFamily="50" charset="-128"/>
              </a:rPr>
              <a:t>SNS</a:t>
            </a:r>
            <a:r>
              <a:rPr lang="ja-JP" altLang="en-US" sz="1050">
                <a:solidFill>
                  <a:prstClr val="black"/>
                </a:solidFill>
                <a:latin typeface="BIZ UDPゴシック" panose="020B0400000000000000" pitchFamily="50" charset="-128"/>
                <a:ea typeface="BIZ UDPゴシック" panose="020B0400000000000000" pitchFamily="50" charset="-128"/>
              </a:rPr>
              <a:t>への投稿は固くお断りいたします。</a:t>
            </a:r>
            <a:endParaRPr lang="en-US" altLang="ja-JP" sz="1050">
              <a:solidFill>
                <a:prstClr val="black"/>
              </a:solidFill>
              <a:latin typeface="BIZ UDPゴシック" panose="020B0400000000000000" pitchFamily="50" charset="-128"/>
              <a:ea typeface="BIZ UDPゴシック" panose="020B0400000000000000" pitchFamily="50" charset="-128"/>
            </a:endParaRPr>
          </a:p>
          <a:p>
            <a:pPr marL="171450" indent="-171450">
              <a:spcBef>
                <a:spcPts val="600"/>
              </a:spcBef>
              <a:buFont typeface="Wingdings" panose="05000000000000000000" pitchFamily="2" charset="2"/>
              <a:buChar char="ü"/>
              <a:defRPr/>
            </a:pPr>
            <a:r>
              <a:rPr lang="ja-JP" altLang="en-US" sz="1050">
                <a:solidFill>
                  <a:prstClr val="black"/>
                </a:solidFill>
                <a:latin typeface="BIZ UDPゴシック" panose="020B0400000000000000" pitchFamily="50" charset="-128"/>
                <a:ea typeface="BIZ UDPゴシック" panose="020B0400000000000000" pitchFamily="50" charset="-128"/>
              </a:rPr>
              <a:t>配信中に、電波状況等により、映像や音声が乱れる場合がございます。あらかじめご了承ください。</a:t>
            </a:r>
            <a:endParaRPr lang="en-US" altLang="ja-JP" sz="1050">
              <a:solidFill>
                <a:prstClr val="black"/>
              </a:solidFill>
              <a:latin typeface="BIZ UDPゴシック" panose="020B0400000000000000" pitchFamily="50" charset="-128"/>
              <a:ea typeface="BIZ UDPゴシック" panose="020B0400000000000000" pitchFamily="50" charset="-128"/>
            </a:endParaRPr>
          </a:p>
          <a:p>
            <a:pPr marL="171450" indent="-171450">
              <a:spcBef>
                <a:spcPts val="600"/>
              </a:spcBef>
              <a:buFont typeface="Wingdings" panose="05000000000000000000" pitchFamily="2" charset="2"/>
              <a:buChar char="ü"/>
              <a:defRPr/>
            </a:pPr>
            <a:r>
              <a:rPr lang="ja-JP" altLang="en-US" sz="1050" u="sng">
                <a:solidFill>
                  <a:prstClr val="black"/>
                </a:solidFill>
                <a:latin typeface="BIZ UDPゴシック" panose="020B0400000000000000" pitchFamily="50" charset="-128"/>
                <a:ea typeface="BIZ UDPゴシック" panose="020B0400000000000000" pitchFamily="50" charset="-128"/>
              </a:rPr>
              <a:t>当日の接続方法や、接続トラブル等に関するお問い合わせ窓口のご用意はございません</a:t>
            </a:r>
            <a:r>
              <a:rPr lang="ja-JP" altLang="en-US" sz="1050">
                <a:solidFill>
                  <a:prstClr val="black"/>
                </a:solidFill>
                <a:latin typeface="BIZ UDPゴシック" panose="020B0400000000000000" pitchFamily="50" charset="-128"/>
                <a:ea typeface="BIZ UDPゴシック" panose="020B0400000000000000" pitchFamily="50" charset="-128"/>
              </a:rPr>
              <a:t>。</a:t>
            </a:r>
            <a:br>
              <a:rPr lang="en-US" altLang="ja-JP" sz="1050">
                <a:solidFill>
                  <a:prstClr val="black"/>
                </a:solidFill>
                <a:latin typeface="BIZ UDPゴシック" panose="020B0400000000000000" pitchFamily="50" charset="-128"/>
                <a:ea typeface="BIZ UDPゴシック" panose="020B0400000000000000" pitchFamily="50" charset="-128"/>
              </a:rPr>
            </a:br>
            <a:r>
              <a:rPr lang="ja-JP" altLang="en-US" sz="1050">
                <a:solidFill>
                  <a:prstClr val="black"/>
                </a:solidFill>
                <a:latin typeface="BIZ UDPゴシック" panose="020B0400000000000000" pitchFamily="50" charset="-128"/>
                <a:ea typeface="BIZ UDPゴシック" panose="020B0400000000000000" pitchFamily="50" charset="-128"/>
              </a:rPr>
              <a:t>フリーズした場合や音声が聞こえない等の不具合が生じた際は、</a:t>
            </a:r>
            <a:r>
              <a:rPr lang="en-US" altLang="ja-JP" sz="1050">
                <a:solidFill>
                  <a:prstClr val="black"/>
                </a:solidFill>
                <a:latin typeface="BIZ UDPゴシック" panose="020B0400000000000000" pitchFamily="50" charset="-128"/>
                <a:ea typeface="BIZ UDPゴシック" panose="020B0400000000000000" pitchFamily="50" charset="-128"/>
              </a:rPr>
              <a:t>Zoom</a:t>
            </a:r>
            <a:r>
              <a:rPr lang="ja-JP" altLang="en-US" sz="1050">
                <a:solidFill>
                  <a:prstClr val="black"/>
                </a:solidFill>
                <a:latin typeface="BIZ UDPゴシック" panose="020B0400000000000000" pitchFamily="50" charset="-128"/>
                <a:ea typeface="BIZ UDPゴシック" panose="020B0400000000000000" pitchFamily="50" charset="-128"/>
              </a:rPr>
              <a:t>の退出・入り直しをお試しください。</a:t>
            </a:r>
          </a:p>
        </p:txBody>
      </p:sp>
      <p:sp>
        <p:nvSpPr>
          <p:cNvPr id="22" name="テキスト ボックス 21">
            <a:extLst>
              <a:ext uri="{FF2B5EF4-FFF2-40B4-BE49-F238E27FC236}">
                <a16:creationId xmlns:a16="http://schemas.microsoft.com/office/drawing/2014/main" id="{8412BAE2-88B4-4BF7-BBD6-D87463810C0A}"/>
              </a:ext>
            </a:extLst>
          </p:cNvPr>
          <p:cNvSpPr txBox="1"/>
          <p:nvPr/>
        </p:nvSpPr>
        <p:spPr>
          <a:xfrm>
            <a:off x="1117767" y="5592642"/>
            <a:ext cx="5324139" cy="461665"/>
          </a:xfrm>
          <a:prstGeom prst="rect">
            <a:avLst/>
          </a:prstGeom>
          <a:noFill/>
        </p:spPr>
        <p:txBody>
          <a:bodyPr wrap="square" lIns="0" tIns="0" rIns="0" bIns="0" anchor="ctr" anchorCtr="1">
            <a:spAutoFit/>
          </a:bodyPr>
          <a:lstStyle/>
          <a:p>
            <a:pPr algn="ctr">
              <a:spcBef>
                <a:spcPts val="0"/>
              </a:spcBef>
              <a:defRPr/>
            </a:pPr>
            <a:r>
              <a:rPr lang="ja-JP" altLang="en-US" sz="1400">
                <a:latin typeface="BIZ UDPゴシック" panose="020B0400000000000000" pitchFamily="50" charset="-128"/>
                <a:ea typeface="BIZ UDPゴシック" panose="020B0400000000000000" pitchFamily="50" charset="-128"/>
              </a:rPr>
              <a:t>メールに記載の</a:t>
            </a:r>
            <a:r>
              <a:rPr lang="ja-JP" altLang="en-US" sz="1400" b="1">
                <a:latin typeface="BIZ UDPゴシック" panose="020B0400000000000000" pitchFamily="50" charset="-128"/>
                <a:ea typeface="BIZ UDPゴシック" panose="020B0400000000000000" pitchFamily="50" charset="-128"/>
              </a:rPr>
              <a:t> </a:t>
            </a:r>
            <a:endParaRPr lang="en-US" altLang="ja-JP" sz="1400" b="1">
              <a:latin typeface="BIZ UDPゴシック" panose="020B0400000000000000" pitchFamily="50" charset="-128"/>
              <a:ea typeface="BIZ UDPゴシック" panose="020B0400000000000000" pitchFamily="50" charset="-128"/>
            </a:endParaRPr>
          </a:p>
          <a:p>
            <a:pPr algn="ctr">
              <a:spcBef>
                <a:spcPts val="0"/>
              </a:spcBef>
              <a:defRPr/>
            </a:pPr>
            <a:r>
              <a:rPr lang="ja-JP" altLang="en-US" sz="1600" b="1">
                <a:solidFill>
                  <a:srgbClr val="FF0000"/>
                </a:solidFill>
                <a:uFill>
                  <a:solidFill>
                    <a:srgbClr val="FF0000"/>
                  </a:solidFill>
                </a:uFill>
                <a:latin typeface="BIZ UDPゴシック" panose="020B0400000000000000" pitchFamily="50" charset="-128"/>
                <a:ea typeface="BIZ UDPゴシック" panose="020B0400000000000000" pitchFamily="50" charset="-128"/>
              </a:rPr>
              <a:t>参加用</a:t>
            </a:r>
            <a:r>
              <a:rPr lang="en-US" altLang="ja-JP" sz="1600" b="1">
                <a:solidFill>
                  <a:srgbClr val="FF0000"/>
                </a:solidFill>
                <a:uFill>
                  <a:solidFill>
                    <a:srgbClr val="FF0000"/>
                  </a:solidFill>
                </a:uFill>
                <a:latin typeface="BIZ UDPゴシック" panose="020B0400000000000000" pitchFamily="50" charset="-128"/>
                <a:ea typeface="BIZ UDPゴシック" panose="020B0400000000000000" pitchFamily="50" charset="-128"/>
              </a:rPr>
              <a:t>URL</a:t>
            </a:r>
            <a:r>
              <a:rPr lang="ja-JP" altLang="en-US" sz="1100" b="1">
                <a:solidFill>
                  <a:srgbClr val="FF0000"/>
                </a:solidFill>
                <a:uFill>
                  <a:solidFill>
                    <a:srgbClr val="FF0000"/>
                  </a:solidFill>
                </a:uFill>
                <a:latin typeface="BIZ UDPゴシック" panose="020B0400000000000000" pitchFamily="50" charset="-128"/>
                <a:ea typeface="BIZ UDPゴシック" panose="020B0400000000000000" pitchFamily="50" charset="-128"/>
              </a:rPr>
              <a:t>（</a:t>
            </a:r>
            <a:r>
              <a:rPr lang="en-US" altLang="ja-JP" sz="1100" b="1">
                <a:solidFill>
                  <a:srgbClr val="FF0000"/>
                </a:solidFill>
                <a:uFill>
                  <a:solidFill>
                    <a:srgbClr val="FF0000"/>
                  </a:solidFill>
                </a:uFill>
                <a:latin typeface="BIZ UDPゴシック" panose="020B0400000000000000" pitchFamily="50" charset="-128"/>
                <a:ea typeface="BIZ UDPゴシック" panose="020B0400000000000000" pitchFamily="50" charset="-128"/>
              </a:rPr>
              <a:t>Zoom ID</a:t>
            </a:r>
            <a:r>
              <a:rPr lang="ja-JP" altLang="en-US" sz="1100" b="1">
                <a:solidFill>
                  <a:srgbClr val="FF0000"/>
                </a:solidFill>
                <a:uFill>
                  <a:solidFill>
                    <a:srgbClr val="FF0000"/>
                  </a:solidFill>
                </a:uFill>
                <a:latin typeface="BIZ UDPゴシック" panose="020B0400000000000000" pitchFamily="50" charset="-128"/>
                <a:ea typeface="BIZ UDPゴシック" panose="020B0400000000000000" pitchFamily="50" charset="-128"/>
              </a:rPr>
              <a:t>等情報）</a:t>
            </a:r>
            <a:r>
              <a:rPr lang="ja-JP" altLang="en-US" sz="1600" b="1">
                <a:solidFill>
                  <a:srgbClr val="FF0000"/>
                </a:solidFill>
                <a:latin typeface="BIZ UDPゴシック" panose="020B0400000000000000" pitchFamily="50" charset="-128"/>
                <a:ea typeface="BIZ UDPゴシック" panose="020B0400000000000000" pitchFamily="50" charset="-128"/>
              </a:rPr>
              <a:t>を必ずお控えください。</a:t>
            </a:r>
            <a:endParaRPr lang="en-US" altLang="ja-JP" sz="1400" b="1">
              <a:solidFill>
                <a:srgbClr val="FF0000"/>
              </a:solidFill>
              <a:latin typeface="BIZ UDPゴシック" panose="020B0400000000000000" pitchFamily="50" charset="-128"/>
              <a:ea typeface="BIZ UDPゴシック" panose="020B0400000000000000" pitchFamily="50" charset="-128"/>
            </a:endParaRPr>
          </a:p>
        </p:txBody>
      </p:sp>
      <p:sp>
        <p:nvSpPr>
          <p:cNvPr id="39" name="三角形 38">
            <a:extLst>
              <a:ext uri="{FF2B5EF4-FFF2-40B4-BE49-F238E27FC236}">
                <a16:creationId xmlns:a16="http://schemas.microsoft.com/office/drawing/2014/main" id="{BF355926-A2AA-5955-3478-01CCD057512F}"/>
              </a:ext>
            </a:extLst>
          </p:cNvPr>
          <p:cNvSpPr/>
          <p:nvPr/>
        </p:nvSpPr>
        <p:spPr>
          <a:xfrm rot="16200000" flipV="1">
            <a:off x="5816334" y="2298025"/>
            <a:ext cx="185475" cy="120347"/>
          </a:xfrm>
          <a:prstGeom prst="triangle">
            <a:avLst/>
          </a:prstGeom>
          <a:solidFill>
            <a:srgbClr val="2E92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10億企業・100億企業のための補助金活用術」セミナー　参加申込フォーム 用 QR コード">
            <a:extLst>
              <a:ext uri="{FF2B5EF4-FFF2-40B4-BE49-F238E27FC236}">
                <a16:creationId xmlns:a16="http://schemas.microsoft.com/office/drawing/2014/main" id="{CADE3A65-47BF-4AC6-90A8-93AA96F80F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251" y="1942937"/>
            <a:ext cx="918997" cy="841873"/>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E91CBC80-A1ED-4569-828D-31376970D8FE}"/>
              </a:ext>
            </a:extLst>
          </p:cNvPr>
          <p:cNvSpPr txBox="1"/>
          <p:nvPr/>
        </p:nvSpPr>
        <p:spPr bwMode="gray">
          <a:xfrm>
            <a:off x="283470" y="80189"/>
            <a:ext cx="7033071" cy="782265"/>
          </a:xfrm>
          <a:prstGeom prst="rect">
            <a:avLst/>
          </a:prstGeom>
          <a:noFill/>
          <a:effectLst>
            <a:glow rad="994706">
              <a:schemeClr val="bg1"/>
            </a:glow>
          </a:effectLst>
        </p:spPr>
        <p:txBody>
          <a:bodyPr wrap="square" anchor="ctr">
            <a:spAutoFit/>
          </a:bodyPr>
          <a:lstStyle/>
          <a:p>
            <a:pPr marL="0" marR="0" lvl="0" indent="0" algn="ctr" defTabSz="914400" rtl="0" eaLnBrk="1" fontAlgn="base" latinLnBrk="0" hangingPunct="1">
              <a:lnSpc>
                <a:spcPct val="100000"/>
              </a:lnSpc>
              <a:spcBef>
                <a:spcPts val="100"/>
              </a:spcBef>
              <a:spcAft>
                <a:spcPct val="0"/>
              </a:spcAft>
              <a:buClrTx/>
              <a:buSzTx/>
              <a:buFontTx/>
              <a:buNone/>
              <a:tabLst/>
              <a:defRPr/>
            </a:pPr>
            <a:r>
              <a:rPr kumimoji="1" lang="en-US" altLang="ja-JP" sz="2200" b="1" i="0" u="none" strike="noStrike" kern="1200" cap="none" spc="100" normalizeH="0" baseline="0" noProof="0">
                <a:ln>
                  <a:noFill/>
                </a:ln>
                <a:solidFill>
                  <a:srgbClr val="EF6B00"/>
                </a:solidFill>
                <a:effectLst>
                  <a:glow rad="139700">
                    <a:prstClr val="white"/>
                  </a:glow>
                </a:effectLst>
                <a:uLnTx/>
                <a:uFillTx/>
                <a:latin typeface="BIZ UDPゴシック" panose="020B0400000000000000" pitchFamily="50" charset="-128"/>
                <a:ea typeface="BIZ UDPゴシック" panose="020B0400000000000000" pitchFamily="50" charset="-128"/>
                <a:cs typeface="+mn-cs"/>
              </a:rPr>
              <a:t>10</a:t>
            </a:r>
            <a:r>
              <a:rPr kumimoji="1" lang="ja-JP" altLang="en-US" sz="2200" b="1" i="0" u="none" strike="noStrike" kern="1200" cap="none" spc="100" normalizeH="0" baseline="0" noProof="0">
                <a:ln>
                  <a:noFill/>
                </a:ln>
                <a:solidFill>
                  <a:srgbClr val="EF6B00"/>
                </a:solidFill>
                <a:effectLst>
                  <a:glow rad="139700">
                    <a:prstClr val="white"/>
                  </a:glow>
                </a:effectLst>
                <a:uLnTx/>
                <a:uFillTx/>
                <a:latin typeface="BIZ UDPゴシック" panose="020B0400000000000000" pitchFamily="50" charset="-128"/>
                <a:ea typeface="BIZ UDPゴシック" panose="020B0400000000000000" pitchFamily="50" charset="-128"/>
                <a:cs typeface="+mn-cs"/>
              </a:rPr>
              <a:t>億・</a:t>
            </a:r>
            <a:r>
              <a:rPr kumimoji="1" lang="en-US" altLang="ja-JP" sz="2200" b="1" i="0" u="none" strike="noStrike" kern="1200" cap="none" spc="100" normalizeH="0" baseline="0" noProof="0">
                <a:ln>
                  <a:noFill/>
                </a:ln>
                <a:solidFill>
                  <a:srgbClr val="EF6B00"/>
                </a:solidFill>
                <a:effectLst>
                  <a:glow rad="139700">
                    <a:prstClr val="white"/>
                  </a:glow>
                </a:effectLst>
                <a:uLnTx/>
                <a:uFillTx/>
                <a:latin typeface="BIZ UDPゴシック" panose="020B0400000000000000" pitchFamily="50" charset="-128"/>
                <a:ea typeface="BIZ UDPゴシック" panose="020B0400000000000000" pitchFamily="50" charset="-128"/>
                <a:cs typeface="+mn-cs"/>
              </a:rPr>
              <a:t>100</a:t>
            </a:r>
            <a:r>
              <a:rPr kumimoji="1" lang="ja-JP" altLang="en-US" sz="2200" b="1" i="0" u="none" strike="noStrike" kern="1200" cap="none" spc="100" normalizeH="0" baseline="0" noProof="0">
                <a:ln>
                  <a:noFill/>
                </a:ln>
                <a:solidFill>
                  <a:srgbClr val="EF6B00"/>
                </a:solidFill>
                <a:effectLst>
                  <a:glow rad="139700">
                    <a:prstClr val="white"/>
                  </a:glow>
                </a:effectLst>
                <a:uLnTx/>
                <a:uFillTx/>
                <a:latin typeface="BIZ UDPゴシック" panose="020B0400000000000000" pitchFamily="50" charset="-128"/>
                <a:ea typeface="BIZ UDPゴシック" panose="020B0400000000000000" pitchFamily="50" charset="-128"/>
                <a:cs typeface="+mn-cs"/>
              </a:rPr>
              <a:t>億企業へのロードマップ</a:t>
            </a:r>
            <a:endParaRPr kumimoji="1" lang="en-US" altLang="ja-JP" sz="2200" b="1" i="0" u="none" strike="noStrike" kern="1200" cap="none" spc="100" normalizeH="0" baseline="0" noProof="0">
              <a:ln>
                <a:noFill/>
              </a:ln>
              <a:solidFill>
                <a:srgbClr val="EF6B00"/>
              </a:solidFill>
              <a:effectLst>
                <a:glow rad="139700">
                  <a:prstClr val="white"/>
                </a:glow>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ct val="100000"/>
              </a:lnSpc>
              <a:spcBef>
                <a:spcPts val="100"/>
              </a:spcBef>
              <a:spcAft>
                <a:spcPct val="0"/>
              </a:spcAft>
              <a:buClrTx/>
              <a:buSzTx/>
              <a:buFontTx/>
              <a:buNone/>
              <a:tabLst/>
              <a:defRPr/>
            </a:pPr>
            <a:r>
              <a:rPr lang="ja-JP" altLang="en-US" sz="2200" b="1" spc="100">
                <a:solidFill>
                  <a:srgbClr val="EF6B00"/>
                </a:solidFill>
                <a:effectLst>
                  <a:glow rad="139700">
                    <a:prstClr val="white"/>
                  </a:glow>
                </a:effectLst>
                <a:latin typeface="BIZ UDPゴシック" panose="020B0400000000000000" pitchFamily="50" charset="-128"/>
                <a:ea typeface="BIZ UDPゴシック" panose="020B0400000000000000" pitchFamily="50" charset="-128"/>
              </a:rPr>
              <a:t>～経営者が“今”知るべき成長戦略と実践例～</a:t>
            </a:r>
            <a:endParaRPr kumimoji="1" lang="en-US" altLang="ja-JP" sz="2200" b="1" i="0" u="none" strike="noStrike" kern="1200" cap="none" spc="100" normalizeH="0" baseline="0" noProof="0">
              <a:ln>
                <a:noFill/>
              </a:ln>
              <a:solidFill>
                <a:srgbClr val="EF6B00"/>
              </a:solidFill>
              <a:effectLst>
                <a:glow rad="139700">
                  <a:prstClr val="white"/>
                </a:glow>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142722063"/>
      </p:ext>
    </p:extLst>
  </p:cSld>
  <p:clrMapOvr>
    <a:masterClrMapping/>
  </p:clrMapOvr>
</p:sld>
</file>

<file path=ppt/theme/theme1.xml><?xml version="1.0" encoding="utf-8"?>
<a:theme xmlns:a="http://schemas.openxmlformats.org/drawingml/2006/main" name="Office ​​テーマ">
  <a:themeElements>
    <a:clrScheme name="MSAD0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ED7D31"/>
      </a:hlink>
      <a:folHlink>
        <a:srgbClr val="68A3D8"/>
      </a:folHlink>
    </a:clrScheme>
    <a:fontScheme name="スタンダード">
      <a:majorFont>
        <a:latin typeface="Arial"/>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DD233756568904BBBD230A31AB1577A" ma:contentTypeVersion="" ma:contentTypeDescription="新しいドキュメントを作成します。" ma:contentTypeScope="" ma:versionID="d746b3dd5b9c0ba064efcbb1c511e614">
  <xsd:schema xmlns:xsd="http://www.w3.org/2001/XMLSchema" xmlns:xs="http://www.w3.org/2001/XMLSchema" xmlns:p="http://schemas.microsoft.com/office/2006/metadata/properties" xmlns:ns1="http://schemas.microsoft.com/sharepoint/v3" xmlns:ns3="8cfa1d79-a2a4-4010-88bc-4d7824c8b46d" xmlns:ns4="fea248f0-5ab4-4aca-8e44-a47e01a81702" targetNamespace="http://schemas.microsoft.com/office/2006/metadata/properties" ma:root="true" ma:fieldsID="2eb657b590085acb5eb05501bf273b4b" ns1:_="" ns3:_="" ns4:_="">
    <xsd:import namespace="http://schemas.microsoft.com/sharepoint/v3"/>
    <xsd:import namespace="8cfa1d79-a2a4-4010-88bc-4d7824c8b46d"/>
    <xsd:import namespace="fea248f0-5ab4-4aca-8e44-a47e01a81702"/>
    <xsd:element name="properties">
      <xsd:complexType>
        <xsd:sequence>
          <xsd:element name="documentManagement">
            <xsd:complexType>
              <xsd:all>
                <xsd:element ref="ns1:_dlc_ExpireDateSaved" minOccurs="0"/>
                <xsd:element ref="ns1:_dlc_ExpireDate" minOccurs="0"/>
                <xsd:element ref="ns1:_dlc_Exemp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8" nillable="true" ma:displayName="元の有効期限" ma:hidden="true" ma:internalName="_dlc_ExpireDateSaved" ma:readOnly="true">
      <xsd:simpleType>
        <xsd:restriction base="dms:DateTime"/>
      </xsd:simpleType>
    </xsd:element>
    <xsd:element name="_dlc_ExpireDate" ma:index="9" nillable="true" ma:displayName="期日" ma:description="" ma:hidden="true" ma:indexed="true" ma:internalName="_dlc_ExpireDate" ma:readOnly="true">
      <xsd:simpleType>
        <xsd:restriction base="dms:DateTime"/>
      </xsd:simpleType>
    </xsd:element>
    <xsd:element name="_dlc_Exempt" ma:index="10" nillable="true" ma:displayName="ポリシー適用除外"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fa1d79-a2a4-4010-88bc-4d7824c8b46d"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画像タグ" ma:readOnly="false" ma:fieldId="{5cf76f15-5ced-4ddc-b409-7134ff3c332f}" ma:taxonomyMulti="true" ma:sspId="bdd2da45-39bc-404f-a7a0-51152ea7c9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a248f0-5ab4-4aca-8e44-a47e01a81702"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c3ec1-1cdb-404a-860e-7fedd6d4f058}" ma:internalName="TaxCatchAll" ma:showField="CatchAllData" ma:web="fea248f0-5ab4-4aca-8e44-a47e01a817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ExpireDate xmlns="http://schemas.microsoft.com/sharepoint/v3">2028-07-10T06:12:16+00:00</_dlc_ExpireDate>
    <_dlc_ExpireDateSaved xmlns="http://schemas.microsoft.com/sharepoint/v3" xsi:nil="true"/>
    <TaxCatchAll xmlns="fea248f0-5ab4-4aca-8e44-a47e01a81702" xsi:nil="true"/>
    <lcf76f155ced4ddcb4097134ff3c332f xmlns="8cfa1d79-a2a4-4010-88bc-4d7824c8b46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76D18F9-A654-4A4A-8142-C8D58F04C5F0}">
  <ds:schemaRefs>
    <ds:schemaRef ds:uri="http://schemas.microsoft.com/sharepoint/v3/contenttype/forms"/>
  </ds:schemaRefs>
</ds:datastoreItem>
</file>

<file path=customXml/itemProps2.xml><?xml version="1.0" encoding="utf-8"?>
<ds:datastoreItem xmlns:ds="http://schemas.openxmlformats.org/officeDocument/2006/customXml" ds:itemID="{CA52BFA4-5627-49DA-830D-439944873FB7}">
  <ds:schemaRefs>
    <ds:schemaRef ds:uri="http://schemas.microsoft.com/office/2006/metadata/longProperties"/>
  </ds:schemaRefs>
</ds:datastoreItem>
</file>

<file path=customXml/itemProps3.xml><?xml version="1.0" encoding="utf-8"?>
<ds:datastoreItem xmlns:ds="http://schemas.openxmlformats.org/officeDocument/2006/customXml" ds:itemID="{CF152EEE-C60C-4CB9-AF3A-54BC16AC2E0F}">
  <ds:schemaRefs>
    <ds:schemaRef ds:uri="8cfa1d79-a2a4-4010-88bc-4d7824c8b46d"/>
    <ds:schemaRef ds:uri="fea248f0-5ab4-4aca-8e44-a47e01a817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6C158F28-63FD-4A9F-97AB-B378BA658696}">
  <ds:schemaRefs>
    <ds:schemaRef ds:uri="8cfa1d79-a2a4-4010-88bc-4d7824c8b46d"/>
    <ds:schemaRef ds:uri="http://schemas.microsoft.com/office/2006/documentManagement/types"/>
    <ds:schemaRef ds:uri="http://schemas.microsoft.com/office/2006/metadata/properties"/>
    <ds:schemaRef ds:uri="http://purl.org/dc/elements/1.1/"/>
    <ds:schemaRef ds:uri="http://schemas.microsoft.com/sharepoint/v3"/>
    <ds:schemaRef ds:uri="http://schemas.openxmlformats.org/package/2006/metadata/core-properties"/>
    <ds:schemaRef ds:uri="http://purl.org/dc/terms/"/>
    <ds:schemaRef ds:uri="http://schemas.microsoft.com/office/infopath/2007/PartnerControls"/>
    <ds:schemaRef ds:uri="fea248f0-5ab4-4aca-8e44-a47e01a8170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1117</Words>
  <Application>Microsoft Office PowerPoint</Application>
  <PresentationFormat>ユーザー設定</PresentationFormat>
  <Paragraphs>100</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BIZ UDPゴシック</vt:lpstr>
      <vt:lpstr>Meiryo UI</vt:lpstr>
      <vt:lpstr>Arial</vt:lpstr>
      <vt:lpstr>Calibri</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セミナーのご案内チラシ</dc:title>
  <dc:creator>三井住友海上火災保険株式会社</dc:creator>
  <cp:lastModifiedBy>秦北斗_ADD79</cp:lastModifiedBy>
  <cp:revision>2</cp:revision>
  <cp:lastPrinted>2026-05-29T10:08:44Z</cp:lastPrinted>
  <dcterms:created xsi:type="dcterms:W3CDTF">2014-06-17T10:22:28Z</dcterms:created>
  <dcterms:modified xsi:type="dcterms:W3CDTF">2026-07-10T06:51:51Z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ExpireDate">
    <vt:lpwstr>2022-01-21T11:46:01Z</vt:lpwstr>
  </property>
  <property fmtid="{D5CDD505-2E9C-101B-9397-08002B2CF9AE}" pid="3" name="ItemRetentionFormula">
    <vt:lpwstr>&lt;formula id="Microsoft.Office.RecordsManagement.PolicyFeatures.Expiration.Formula.BuiltIn"&gt;&lt;number&gt;2&lt;/number&gt;&lt;property&gt;Modified&lt;/property&gt;&lt;propertyId&gt;28cf69c5-fa48-462a-b5cd-27b6f9d2bd5f&lt;/propertyId&gt;&lt;period&gt;years&lt;/period&gt;&lt;/formula&gt;</vt:lpwstr>
  </property>
  <property fmtid="{D5CDD505-2E9C-101B-9397-08002B2CF9AE}" pid="4" name="_dlc_policyId">
    <vt:lpwstr>/sites/A3N/private-site/DocLib/10経サポ_20お客さま２年</vt:lpwstr>
  </property>
  <property fmtid="{D5CDD505-2E9C-101B-9397-08002B2CF9AE}" pid="5" name="ContentTypeId">
    <vt:lpwstr>0x010100FDD233756568904BBBD230A31AB1577A</vt:lpwstr>
  </property>
  <property fmtid="{D5CDD505-2E9C-101B-9397-08002B2CF9AE}" pid="6" name="Order">
    <vt:r8>195994600</vt:r8>
  </property>
  <property fmtid="{D5CDD505-2E9C-101B-9397-08002B2CF9AE}" pid="7" name="MediaServiceImageTags">
    <vt:lpwstr/>
  </property>
</Properties>
</file>