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5"/>
  </p:sldMasterIdLst>
  <p:sldIdLst>
    <p:sldId id="260" r:id="rId6"/>
    <p:sldId id="263" r:id="rId7"/>
  </p:sldIdLst>
  <p:sldSz cx="6858000" cy="9906000" type="A4"/>
  <p:notesSz cx="6797675" cy="99266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FFFF"/>
    <a:srgbClr val="00CC00"/>
    <a:srgbClr val="E6B9B8"/>
    <a:srgbClr val="003300"/>
    <a:srgbClr val="EEECE1"/>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8987" autoAdjust="0"/>
  </p:normalViewPr>
  <p:slideViewPr>
    <p:cSldViewPr>
      <p:cViewPr>
        <p:scale>
          <a:sx n="80" d="100"/>
          <a:sy n="80" d="100"/>
        </p:scale>
        <p:origin x="2616" y="-1373"/>
      </p:cViewPr>
      <p:guideLst>
        <p:guide orient="horz" pos="312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mmoth7025@ybb.ne.jp" userId="05f33332265ce553" providerId="LiveId" clId="{4CB98559-538E-42F0-BDBF-ED4A6284F6DE}"/>
    <pc:docChg chg="modSld">
      <pc:chgData name="mammoth7025@ybb.ne.jp" userId="05f33332265ce553" providerId="LiveId" clId="{4CB98559-538E-42F0-BDBF-ED4A6284F6DE}" dt="2024-08-27T09:02:42.450" v="157"/>
      <pc:docMkLst>
        <pc:docMk/>
      </pc:docMkLst>
      <pc:sldChg chg="modSp mod">
        <pc:chgData name="mammoth7025@ybb.ne.jp" userId="05f33332265ce553" providerId="LiveId" clId="{4CB98559-538E-42F0-BDBF-ED4A6284F6DE}" dt="2024-08-27T09:02:42.450" v="157"/>
        <pc:sldMkLst>
          <pc:docMk/>
          <pc:sldMk cId="3961663873" sldId="263"/>
        </pc:sldMkLst>
        <pc:spChg chg="mod">
          <ac:chgData name="mammoth7025@ybb.ne.jp" userId="05f33332265ce553" providerId="LiveId" clId="{4CB98559-538E-42F0-BDBF-ED4A6284F6DE}" dt="2024-08-27T09:02:42.450" v="157"/>
          <ac:spMkLst>
            <pc:docMk/>
            <pc:sldMk cId="3961663873" sldId="263"/>
            <ac:spMk id="4" creationId="{6EE042E3-5A07-4153-B9E1-CA1C5FC4338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5"/>
            <a:ext cx="5829300" cy="2123369"/>
          </a:xfr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177881B0-C2B4-46DC-9467-2DB87EB44AB4}" type="datetimeFigureOut">
              <a:rPr lang="ja-JP" altLang="en-US"/>
              <a:pPr>
                <a:defRPr/>
              </a:pPr>
              <a:t>2024/8/27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12F10F7-84AC-4B98-80C2-FFB1548CA44A}" type="slidenum">
              <a:rPr lang="ja-JP" altLang="en-US"/>
              <a:pPr>
                <a:defRPr/>
              </a:pPr>
              <a:t>‹#›</a:t>
            </a:fld>
            <a:endParaRPr lang="ja-JP" altLang="en-US"/>
          </a:p>
        </p:txBody>
      </p:sp>
    </p:spTree>
    <p:extLst>
      <p:ext uri="{BB962C8B-B14F-4D97-AF65-F5344CB8AC3E}">
        <p14:creationId xmlns:p14="http://schemas.microsoft.com/office/powerpoint/2010/main" val="1779255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C85AA676-1F6F-419F-A6F7-FE0F88E4F065}" type="datetimeFigureOut">
              <a:rPr lang="ja-JP" altLang="en-US"/>
              <a:pPr>
                <a:defRPr/>
              </a:pPr>
              <a:t>2024/8/27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4038090-480F-467A-9515-6D568FBDD0AE}" type="slidenum">
              <a:rPr lang="ja-JP" altLang="en-US"/>
              <a:pPr>
                <a:defRPr/>
              </a:pPr>
              <a:t>‹#›</a:t>
            </a:fld>
            <a:endParaRPr lang="ja-JP" altLang="en-US"/>
          </a:p>
        </p:txBody>
      </p:sp>
    </p:spTree>
    <p:extLst>
      <p:ext uri="{BB962C8B-B14F-4D97-AF65-F5344CB8AC3E}">
        <p14:creationId xmlns:p14="http://schemas.microsoft.com/office/powerpoint/2010/main" val="3950737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257178" y="529697"/>
            <a:ext cx="3357563" cy="112680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5729A139-4263-423F-83F6-DE246AE52AC9}" type="datetimeFigureOut">
              <a:rPr lang="ja-JP" altLang="en-US"/>
              <a:pPr>
                <a:defRPr/>
              </a:pPr>
              <a:t>2024/8/27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9062D11-E98F-4512-8A3D-407CF7B9388D}" type="slidenum">
              <a:rPr lang="ja-JP" altLang="en-US"/>
              <a:pPr>
                <a:defRPr/>
              </a:pPr>
              <a:t>‹#›</a:t>
            </a:fld>
            <a:endParaRPr lang="ja-JP" altLang="en-US"/>
          </a:p>
        </p:txBody>
      </p:sp>
    </p:spTree>
    <p:extLst>
      <p:ext uri="{BB962C8B-B14F-4D97-AF65-F5344CB8AC3E}">
        <p14:creationId xmlns:p14="http://schemas.microsoft.com/office/powerpoint/2010/main" val="310990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75CA74C9-AE8F-481B-BFA0-25E224A71259}" type="datetimeFigureOut">
              <a:rPr lang="ja-JP" altLang="en-US"/>
              <a:pPr>
                <a:defRPr/>
              </a:pPr>
              <a:t>2024/8/27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A6B2B185-8EBE-4478-9890-7F3C1D4F3375}" type="slidenum">
              <a:rPr lang="ja-JP" altLang="en-US"/>
              <a:pPr>
                <a:defRPr/>
              </a:pPr>
              <a:t>‹#›</a:t>
            </a:fld>
            <a:endParaRPr lang="ja-JP" altLang="en-US"/>
          </a:p>
        </p:txBody>
      </p:sp>
    </p:spTree>
    <p:extLst>
      <p:ext uri="{BB962C8B-B14F-4D97-AF65-F5344CB8AC3E}">
        <p14:creationId xmlns:p14="http://schemas.microsoft.com/office/powerpoint/2010/main" val="3518650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735" y="4198590"/>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DD87B1FD-F385-4BEF-9F58-308E08E99284}" type="datetimeFigureOut">
              <a:rPr lang="ja-JP" altLang="en-US"/>
              <a:pPr>
                <a:defRPr/>
              </a:pPr>
              <a:t>2024/8/27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34C2C52-13C7-43C9-98C6-DD2DF46A41BE}" type="slidenum">
              <a:rPr lang="ja-JP" altLang="en-US"/>
              <a:pPr>
                <a:defRPr/>
              </a:pPr>
              <a:t>‹#›</a:t>
            </a:fld>
            <a:endParaRPr lang="ja-JP" altLang="en-US"/>
          </a:p>
        </p:txBody>
      </p:sp>
    </p:spTree>
    <p:extLst>
      <p:ext uri="{BB962C8B-B14F-4D97-AF65-F5344CB8AC3E}">
        <p14:creationId xmlns:p14="http://schemas.microsoft.com/office/powerpoint/2010/main" val="3377916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257178"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2628903"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E70B5239-572C-4CD8-918D-9323C8038509}" type="datetimeFigureOut">
              <a:rPr lang="ja-JP" altLang="en-US"/>
              <a:pPr>
                <a:defRPr/>
              </a:pPr>
              <a:t>2024/8/27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6B5F0CFD-7D09-43AC-A9D0-7595F5D48D6E}" type="slidenum">
              <a:rPr lang="ja-JP" altLang="en-US"/>
              <a:pPr>
                <a:defRPr/>
              </a:pPr>
              <a:t>‹#›</a:t>
            </a:fld>
            <a:endParaRPr lang="ja-JP" altLang="en-US"/>
          </a:p>
        </p:txBody>
      </p:sp>
    </p:spTree>
    <p:extLst>
      <p:ext uri="{BB962C8B-B14F-4D97-AF65-F5344CB8AC3E}">
        <p14:creationId xmlns:p14="http://schemas.microsoft.com/office/powerpoint/2010/main" val="1585286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3"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3"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3772"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3772"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77C9809B-5F8A-430A-86CA-B7CD2D258683}" type="datetimeFigureOut">
              <a:rPr lang="ja-JP" altLang="en-US"/>
              <a:pPr>
                <a:defRPr/>
              </a:pPr>
              <a:t>2024/8/27</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71C41AB2-3927-424F-A039-3CF403C787F6}" type="slidenum">
              <a:rPr lang="ja-JP" altLang="en-US"/>
              <a:pPr>
                <a:defRPr/>
              </a:pPr>
              <a:t>‹#›</a:t>
            </a:fld>
            <a:endParaRPr lang="ja-JP" altLang="en-US"/>
          </a:p>
        </p:txBody>
      </p:sp>
    </p:spTree>
    <p:extLst>
      <p:ext uri="{BB962C8B-B14F-4D97-AF65-F5344CB8AC3E}">
        <p14:creationId xmlns:p14="http://schemas.microsoft.com/office/powerpoint/2010/main" val="1151153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A3B3ABDC-8F0B-4B4E-9777-0A81A5D61306}" type="datetimeFigureOut">
              <a:rPr lang="ja-JP" altLang="en-US"/>
              <a:pPr>
                <a:defRPr/>
              </a:pPr>
              <a:t>2024/8/27</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C6028B1C-E259-4C07-BB36-8A658096A02C}" type="slidenum">
              <a:rPr lang="ja-JP" altLang="en-US"/>
              <a:pPr>
                <a:defRPr/>
              </a:pPr>
              <a:t>‹#›</a:t>
            </a:fld>
            <a:endParaRPr lang="ja-JP" altLang="en-US"/>
          </a:p>
        </p:txBody>
      </p:sp>
    </p:spTree>
    <p:extLst>
      <p:ext uri="{BB962C8B-B14F-4D97-AF65-F5344CB8AC3E}">
        <p14:creationId xmlns:p14="http://schemas.microsoft.com/office/powerpoint/2010/main" val="2827021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CEF25220-428E-4905-BC2F-0E1194413ABF}" type="datetimeFigureOut">
              <a:rPr lang="ja-JP" altLang="en-US"/>
              <a:pPr>
                <a:defRPr/>
              </a:pPr>
              <a:t>2024/8/27</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0728F464-704D-4079-BD59-2BF8406C53BA}" type="slidenum">
              <a:rPr lang="ja-JP" altLang="en-US"/>
              <a:pPr>
                <a:defRPr/>
              </a:pPr>
              <a:t>‹#›</a:t>
            </a:fld>
            <a:endParaRPr lang="ja-JP" altLang="en-US"/>
          </a:p>
        </p:txBody>
      </p:sp>
    </p:spTree>
    <p:extLst>
      <p:ext uri="{BB962C8B-B14F-4D97-AF65-F5344CB8AC3E}">
        <p14:creationId xmlns:p14="http://schemas.microsoft.com/office/powerpoint/2010/main" val="441756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3" y="394406"/>
            <a:ext cx="2256235" cy="1678517"/>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681290" y="394410"/>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3" y="2072927"/>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807F5164-6A14-42EC-B21B-992850491B18}" type="datetimeFigureOut">
              <a:rPr lang="ja-JP" altLang="en-US"/>
              <a:pPr>
                <a:defRPr/>
              </a:pPr>
              <a:t>2024/8/27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7B8501D6-B8E5-48A2-B27B-3CACFFED755F}" type="slidenum">
              <a:rPr lang="ja-JP" altLang="en-US"/>
              <a:pPr>
                <a:defRPr/>
              </a:pPr>
              <a:t>‹#›</a:t>
            </a:fld>
            <a:endParaRPr lang="ja-JP" altLang="en-US"/>
          </a:p>
        </p:txBody>
      </p:sp>
    </p:spTree>
    <p:extLst>
      <p:ext uri="{BB962C8B-B14F-4D97-AF65-F5344CB8AC3E}">
        <p14:creationId xmlns:p14="http://schemas.microsoft.com/office/powerpoint/2010/main" val="1860472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344216" y="7752824"/>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17A92FB0-F9E9-4147-8816-0E85E674D519}" type="datetimeFigureOut">
              <a:rPr lang="ja-JP" altLang="en-US"/>
              <a:pPr>
                <a:defRPr/>
              </a:pPr>
              <a:t>2024/8/27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2459C0F2-18B9-491F-B2D6-3879DD68D60F}" type="slidenum">
              <a:rPr lang="ja-JP" altLang="en-US"/>
              <a:pPr>
                <a:defRPr/>
              </a:pPr>
              <a:t>‹#›</a:t>
            </a:fld>
            <a:endParaRPr lang="ja-JP" altLang="en-US"/>
          </a:p>
        </p:txBody>
      </p:sp>
    </p:spTree>
    <p:extLst>
      <p:ext uri="{BB962C8B-B14F-4D97-AF65-F5344CB8AC3E}">
        <p14:creationId xmlns:p14="http://schemas.microsoft.com/office/powerpoint/2010/main" val="4128591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342900" y="396875"/>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342900" y="9182100"/>
            <a:ext cx="1600200" cy="527050"/>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8C64787C-FF8B-4B53-A962-CA6F5B8C7A83}" type="datetimeFigureOut">
              <a:rPr lang="ja-JP" altLang="en-US"/>
              <a:pPr>
                <a:defRPr/>
              </a:pPr>
              <a:t>2024/8/27</a:t>
            </a:fld>
            <a:endParaRPr lang="ja-JP" altLang="en-US"/>
          </a:p>
        </p:txBody>
      </p:sp>
      <p:sp>
        <p:nvSpPr>
          <p:cNvPr id="5" name="フッター プレースホルダー 4"/>
          <p:cNvSpPr>
            <a:spLocks noGrp="1"/>
          </p:cNvSpPr>
          <p:nvPr>
            <p:ph type="ftr" sz="quarter" idx="3"/>
          </p:nvPr>
        </p:nvSpPr>
        <p:spPr>
          <a:xfrm>
            <a:off x="2343150" y="9182100"/>
            <a:ext cx="2171700" cy="527050"/>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4914900" y="9182100"/>
            <a:ext cx="1600200" cy="527050"/>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34695405-5C23-4F64-8F53-3BF2C0FEE51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正方形/長方形 58"/>
          <p:cNvSpPr/>
          <p:nvPr/>
        </p:nvSpPr>
        <p:spPr>
          <a:xfrm>
            <a:off x="19050" y="2622434"/>
            <a:ext cx="3697440" cy="4378586"/>
          </a:xfrm>
          <a:prstGeom prst="rect">
            <a:avLst/>
          </a:prstGeom>
          <a:noFill/>
          <a:ln w="285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4" name="テキスト ボックス 3"/>
          <p:cNvSpPr txBox="1"/>
          <p:nvPr/>
        </p:nvSpPr>
        <p:spPr>
          <a:xfrm>
            <a:off x="6776" y="56456"/>
            <a:ext cx="2342104" cy="307777"/>
          </a:xfrm>
          <a:prstGeom prst="rect">
            <a:avLst/>
          </a:prstGeom>
          <a:solidFill>
            <a:schemeClr val="accent5">
              <a:lumMod val="50000"/>
            </a:schemeClr>
          </a:solidFill>
        </p:spPr>
        <p:txBody>
          <a:bodyPr wrap="square" anchor="ctr">
            <a:spAutoFit/>
          </a:bodyPr>
          <a:lstStyle/>
          <a:p>
            <a:pPr algn="ctr">
              <a:defRPr/>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運送業向けセミナー</a:t>
            </a:r>
            <a:endPar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53" name="Line 18"/>
          <p:cNvSpPr>
            <a:spLocks noChangeShapeType="1"/>
          </p:cNvSpPr>
          <p:nvPr/>
        </p:nvSpPr>
        <p:spPr bwMode="auto">
          <a:xfrm flipV="1">
            <a:off x="1089025" y="7413435"/>
            <a:ext cx="5497513" cy="0"/>
          </a:xfrm>
          <a:prstGeom prst="line">
            <a:avLst/>
          </a:prstGeom>
          <a:noFill/>
          <a:ln w="158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 name="Text Box 10"/>
          <p:cNvSpPr txBox="1">
            <a:spLocks noChangeArrowheads="1"/>
          </p:cNvSpPr>
          <p:nvPr/>
        </p:nvSpPr>
        <p:spPr bwMode="auto">
          <a:xfrm>
            <a:off x="3193433" y="9418305"/>
            <a:ext cx="366456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marL="12700">
              <a:spcBef>
                <a:spcPts val="105"/>
              </a:spcBef>
              <a:tabLst>
                <a:tab pos="2413000" algn="l"/>
              </a:tabLst>
            </a:pPr>
            <a:r>
              <a:rPr lang="en-US" altLang="ja-JP" sz="1200" kern="100" dirty="0">
                <a:latin typeface="Meiryo UI" panose="020B0604030504040204" pitchFamily="50" charset="-128"/>
                <a:ea typeface="Meiryo UI" panose="020B0604030504040204" pitchFamily="50" charset="-128"/>
                <a:cs typeface="Times New Roman"/>
              </a:rPr>
              <a:t>※</a:t>
            </a:r>
            <a:r>
              <a:rPr lang="ja-JP" altLang="en-US" sz="1200" kern="100" dirty="0">
                <a:latin typeface="Meiryo UI" panose="020B0604030504040204" pitchFamily="50" charset="-128"/>
                <a:ea typeface="Meiryo UI" panose="020B0604030504040204" pitchFamily="50" charset="-128"/>
                <a:cs typeface="Times New Roman"/>
              </a:rPr>
              <a:t>申込方法・視聴方法等は、</a:t>
            </a:r>
            <a:r>
              <a:rPr lang="ja-JP" altLang="ja-JP" sz="1200" kern="100" dirty="0">
                <a:latin typeface="Meiryo UI" panose="020B0604030504040204" pitchFamily="50" charset="-128"/>
                <a:ea typeface="Meiryo UI" panose="020B0604030504040204" pitchFamily="50" charset="-128"/>
                <a:cs typeface="Times New Roman"/>
              </a:rPr>
              <a:t>裏面をご覧ください</a:t>
            </a:r>
            <a:r>
              <a:rPr lang="ja-JP" altLang="en-US" sz="1200" kern="100" dirty="0">
                <a:latin typeface="Meiryo UI" panose="020B0604030504040204" pitchFamily="50" charset="-128"/>
                <a:ea typeface="Meiryo UI" panose="020B0604030504040204" pitchFamily="50" charset="-128"/>
                <a:cs typeface="Times New Roman"/>
              </a:rPr>
              <a:t>　</a:t>
            </a:r>
            <a:r>
              <a:rPr lang="ja-JP" altLang="ja-JP" sz="1200" kern="100" dirty="0">
                <a:latin typeface="Meiryo UI" panose="020B0604030504040204" pitchFamily="50" charset="-128"/>
                <a:ea typeface="Meiryo UI" panose="020B0604030504040204" pitchFamily="50" charset="-128"/>
                <a:cs typeface="Times New Roman"/>
              </a:rPr>
              <a:t>⇒</a:t>
            </a:r>
            <a:endParaRPr lang="ja-JP" altLang="ja-JP" sz="1400" kern="100" dirty="0">
              <a:latin typeface="Meiryo UI" panose="020B0604030504040204" pitchFamily="50" charset="-128"/>
              <a:ea typeface="Meiryo UI" panose="020B0604030504040204" pitchFamily="50" charset="-128"/>
              <a:cs typeface="Times New Roman"/>
            </a:endParaRPr>
          </a:p>
        </p:txBody>
      </p:sp>
      <p:sp>
        <p:nvSpPr>
          <p:cNvPr id="15" name="AutoShape 72"/>
          <p:cNvSpPr>
            <a:spLocks noChangeArrowheads="1"/>
          </p:cNvSpPr>
          <p:nvPr/>
        </p:nvSpPr>
        <p:spPr bwMode="auto">
          <a:xfrm>
            <a:off x="41706" y="395301"/>
            <a:ext cx="6768843" cy="1279089"/>
          </a:xfrm>
          <a:prstGeom prst="rect">
            <a:avLst/>
          </a:prstGeom>
          <a:solidFill>
            <a:schemeClr val="accent5">
              <a:lumMod val="50000"/>
            </a:schemeClr>
          </a:solidFill>
          <a:ln w="28575">
            <a:noFill/>
          </a:ln>
        </p:spPr>
        <p:style>
          <a:lnRef idx="1">
            <a:schemeClr val="accent5"/>
          </a:lnRef>
          <a:fillRef idx="1003">
            <a:schemeClr val="dk2"/>
          </a:fillRef>
          <a:effectRef idx="1">
            <a:schemeClr val="accent5"/>
          </a:effectRef>
          <a:fontRef idx="minor">
            <a:schemeClr val="dk1"/>
          </a:fontRef>
        </p:style>
        <p:txBody>
          <a:bodyPr wrap="none"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endParaRPr lang="ja-JP" altLang="en-US" sz="3200" b="1" dirty="0">
              <a:ln w="1143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6" name="Group 1366"/>
          <p:cNvGraphicFramePr>
            <a:graphicFrameLocks noGrp="1"/>
          </p:cNvGraphicFramePr>
          <p:nvPr>
            <p:extLst>
              <p:ext uri="{D42A27DB-BD31-4B8C-83A1-F6EECF244321}">
                <p14:modId xmlns:p14="http://schemas.microsoft.com/office/powerpoint/2010/main" val="2935678732"/>
              </p:ext>
            </p:extLst>
          </p:nvPr>
        </p:nvGraphicFramePr>
        <p:xfrm>
          <a:off x="-10599" y="7143115"/>
          <a:ext cx="6858000" cy="2078272"/>
        </p:xfrm>
        <a:graphic>
          <a:graphicData uri="http://schemas.openxmlformats.org/drawingml/2006/table">
            <a:tbl>
              <a:tblPr/>
              <a:tblGrid>
                <a:gridCol w="1178267">
                  <a:extLst>
                    <a:ext uri="{9D8B030D-6E8A-4147-A177-3AD203B41FA5}">
                      <a16:colId xmlns:a16="http://schemas.microsoft.com/office/drawing/2014/main" val="20000"/>
                    </a:ext>
                  </a:extLst>
                </a:gridCol>
                <a:gridCol w="5679733">
                  <a:extLst>
                    <a:ext uri="{9D8B030D-6E8A-4147-A177-3AD203B41FA5}">
                      <a16:colId xmlns:a16="http://schemas.microsoft.com/office/drawing/2014/main" val="20001"/>
                    </a:ext>
                  </a:extLst>
                </a:gridCol>
              </a:tblGrid>
              <a:tr h="430296">
                <a:tc>
                  <a:txBody>
                    <a:bodyPr/>
                    <a:lstStyle/>
                    <a:p>
                      <a:pPr marL="0" marR="0" lvl="0" indent="0" algn="ctr" defTabSz="914400" rtl="0" eaLnBrk="1" fontAlgn="base" latinLnBrk="0" hangingPunct="1">
                        <a:lnSpc>
                          <a:spcPct val="100000"/>
                        </a:lnSpc>
                        <a:spcBef>
                          <a:spcPct val="25000"/>
                        </a:spcBef>
                        <a:spcAft>
                          <a:spcPct val="25000"/>
                        </a:spcAft>
                        <a:buClrTx/>
                        <a:buSzPct val="70000"/>
                        <a:buFont typeface="Wingdings" pitchFamily="2" charset="2"/>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　　時</a:t>
                      </a:r>
                    </a:p>
                  </a:txBody>
                  <a:tcPr marL="91443" marR="91443" marT="49492" marB="49492" anchor="ctr" horzOverflow="overflow">
                    <a:lnL cap="flat">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ts val="1680"/>
                        </a:lnSpc>
                        <a:spcBef>
                          <a:spcPts val="0"/>
                        </a:spcBef>
                        <a:spcAft>
                          <a:spcPts val="0"/>
                        </a:spcAft>
                        <a:buClrTx/>
                        <a:buSzPct val="70000"/>
                        <a:buFont typeface="Wingdings" pitchFamily="2" charset="2"/>
                        <a:buNone/>
                        <a:tabLst/>
                      </a:pPr>
                      <a:r>
                        <a:rPr kumimoji="1" lang="en-US" altLang="ja-JP"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2024</a:t>
                      </a:r>
                      <a:r>
                        <a:rPr kumimoji="1" lang="ja-JP" altLang="en-US"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月２</a:t>
                      </a:r>
                      <a:r>
                        <a:rPr kumimoji="1" lang="en-US" altLang="ja-JP"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r>
                        <a:rPr kumimoji="1" lang="ja-JP" altLang="en-US"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日（金）</a:t>
                      </a:r>
                      <a:r>
                        <a:rPr kumimoji="1" lang="en-US" altLang="ja-JP"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14:30</a:t>
                      </a:r>
                      <a:r>
                        <a:rPr kumimoji="1" lang="ja-JP" altLang="en-US"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16:00</a:t>
                      </a:r>
                      <a:r>
                        <a:rPr kumimoji="1" lang="ja-JP" altLang="en-US" sz="8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14:15 </a:t>
                      </a:r>
                      <a:r>
                        <a:rPr kumimoji="1" lang="ja-JP" altLang="en-US" sz="8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ログイン</a:t>
                      </a: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開始）</a:t>
                      </a:r>
                      <a:r>
                        <a:rPr kumimoji="1" lang="ja-JP" altLang="en-US"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9492" marB="49492" anchor="ctr" horzOverflow="overflow">
                    <a:lnL w="28575" cap="flat" cmpd="sng" algn="ctr">
                      <a:solidFill>
                        <a:schemeClr val="bg1"/>
                      </a:solidFill>
                      <a:prstDash val="solid"/>
                      <a:round/>
                      <a:headEnd type="none" w="med" len="med"/>
                      <a:tailEnd type="none" w="med" len="med"/>
                    </a:lnL>
                    <a:lnR cap="flat">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0"/>
                  </a:ext>
                </a:extLst>
              </a:tr>
              <a:tr h="557806">
                <a:tc>
                  <a:txBody>
                    <a:bodyPr/>
                    <a:lstStyle/>
                    <a:p>
                      <a:pPr marL="0" marR="0" lvl="0" indent="0" algn="ctr" defTabSz="914400" rtl="0" eaLnBrk="1" fontAlgn="base" latinLnBrk="0" hangingPunct="1">
                        <a:lnSpc>
                          <a:spcPct val="100000"/>
                        </a:lnSpc>
                        <a:spcBef>
                          <a:spcPct val="25000"/>
                        </a:spcBef>
                        <a:spcAft>
                          <a:spcPct val="25000"/>
                        </a:spcAft>
                        <a:buClrTx/>
                        <a:buSzPct val="70000"/>
                        <a:buFont typeface="Wingdings" pitchFamily="2" charset="2"/>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開催形式</a:t>
                      </a:r>
                    </a:p>
                  </a:txBody>
                  <a:tcPr marL="91443" marR="91443" marT="49492" marB="49492" anchor="ctr" horzOverflow="overflow">
                    <a:lnL cap="flat">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91440" marR="0" lvl="0" indent="0" algn="l" defTabSz="914400" rtl="0" eaLnBrk="1" fontAlgn="auto" latinLnBrk="0" hangingPunct="1">
                        <a:lnSpc>
                          <a:spcPct val="100000"/>
                        </a:lnSpc>
                        <a:spcBef>
                          <a:spcPts val="400"/>
                        </a:spcBef>
                        <a:spcAft>
                          <a:spcPts val="0"/>
                        </a:spcAft>
                        <a:buClrTx/>
                        <a:buSzTx/>
                        <a:buFontTx/>
                        <a:buNone/>
                        <a:tabLst/>
                        <a:defRPr/>
                      </a:pPr>
                      <a:r>
                        <a:rPr kumimoji="1" lang="en-US" altLang="ja-JP" sz="1200" b="1"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rPr>
                        <a:t>Web</a:t>
                      </a:r>
                      <a:r>
                        <a:rPr kumimoji="1" lang="ja-JP" altLang="en-US" sz="1200" b="1"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rPr>
                        <a:t>形式　　</a:t>
                      </a:r>
                      <a:r>
                        <a:rPr kumimoji="1" lang="en-US" altLang="ja-JP" sz="1200" b="1"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en-US" altLang="ja-JP" sz="1200" b="1"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Calibri" panose="020F0502020204030204" pitchFamily="34" charset="0"/>
                        </a:rPr>
                        <a:t>Zoom</a:t>
                      </a:r>
                      <a:r>
                        <a:rPr kumimoji="1" lang="ja-JP" altLang="en-US" sz="1200" b="1"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Calibri" panose="020F0502020204030204" pitchFamily="34" charset="0"/>
                        </a:rPr>
                        <a:t>で</a:t>
                      </a:r>
                      <a:r>
                        <a:rPr kumimoji="1" lang="ja-JP" altLang="en-US" sz="1200" b="1"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rPr>
                        <a:t>配信します。</a:t>
                      </a:r>
                    </a:p>
                  </a:txBody>
                  <a:tcPr marL="91443" marR="91443" marT="49492" marB="49492" anchor="ctr" horzOverflow="overflow">
                    <a:lnL w="28575" cap="flat" cmpd="sng" algn="ctr">
                      <a:solidFill>
                        <a:schemeClr val="bg1"/>
                      </a:solidFill>
                      <a:prstDash val="solid"/>
                      <a:round/>
                      <a:headEnd type="none" w="med" len="med"/>
                      <a:tailEnd type="none" w="med" len="med"/>
                    </a:lnL>
                    <a:lnR cap="flat">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1"/>
                  </a:ext>
                </a:extLst>
              </a:tr>
              <a:tr h="546638">
                <a:tc>
                  <a:txBody>
                    <a:bodyPr/>
                    <a:lstStyle/>
                    <a:p>
                      <a:pPr algn="ctr"/>
                      <a:r>
                        <a:rPr kumimoji="1" lang="ja-JP" altLang="en-US" sz="1200" dirty="0">
                          <a:latin typeface="Meiryo UI" panose="020B0604030504040204" pitchFamily="50" charset="-128"/>
                          <a:ea typeface="Meiryo UI" panose="020B0604030504040204" pitchFamily="50" charset="-128"/>
                        </a:rPr>
                        <a:t>対象・定員</a:t>
                      </a:r>
                    </a:p>
                  </a:txBody>
                  <a:tcPr marL="91443" marR="91443" marT="49492" marB="49492" anchor="ctr" horzOverflow="overflow">
                    <a:lnL cap="flat">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5000"/>
                        </a:spcBef>
                        <a:spcAft>
                          <a:spcPct val="25000"/>
                        </a:spcAft>
                        <a:buClrTx/>
                        <a:buSzPct val="70000"/>
                        <a:buFont typeface="Wingdings" pitchFamily="2" charset="2"/>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先着２００名　  </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25000"/>
                        </a:spcBef>
                        <a:spcAft>
                          <a:spcPct val="25000"/>
                        </a:spcAft>
                        <a:buClrTx/>
                        <a:buSzPct val="70000"/>
                        <a:buFont typeface="Wingdings" pitchFamily="2" charset="2"/>
                        <a:buNone/>
                        <a:tabLst/>
                      </a:pPr>
                      <a:r>
                        <a:rPr lang="en-US" altLang="ja-JP" sz="1200" kern="100" spc="-30" dirty="0">
                          <a:solidFill>
                            <a:srgbClr val="000099"/>
                          </a:solidFill>
                          <a:latin typeface="Meiryo UI" panose="020B0604030504040204" pitchFamily="50" charset="-128"/>
                          <a:ea typeface="Meiryo UI" panose="020B0604030504040204" pitchFamily="50" charset="-128"/>
                        </a:rPr>
                        <a:t>※</a:t>
                      </a:r>
                      <a:r>
                        <a:rPr lang="ja-JP" altLang="en-US" sz="1200" kern="100" spc="-30" dirty="0">
                          <a:solidFill>
                            <a:srgbClr val="000099"/>
                          </a:solidFill>
                          <a:latin typeface="Meiryo UI" panose="020B0604030504040204" pitchFamily="50" charset="-128"/>
                          <a:ea typeface="Meiryo UI" panose="020B0604030504040204" pitchFamily="50" charset="-128"/>
                        </a:rPr>
                        <a:t>当社判断により、参加をお断りすることや、定員を変更すること等がございます。</a:t>
                      </a: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9492" marB="49492" anchor="ctr" horzOverflow="overflow">
                    <a:lnL w="28575" cap="flat" cmpd="sng" algn="ctr">
                      <a:solidFill>
                        <a:schemeClr val="bg1"/>
                      </a:solidFill>
                      <a:prstDash val="solid"/>
                      <a:round/>
                      <a:headEnd type="none" w="med" len="med"/>
                      <a:tailEnd type="none" w="med" len="med"/>
                    </a:lnL>
                    <a:lnR cap="flat">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2"/>
                  </a:ext>
                </a:extLst>
              </a:tr>
              <a:tr h="533986">
                <a:tc>
                  <a:txBody>
                    <a:bodyPr/>
                    <a:lstStyle/>
                    <a:p>
                      <a:pPr marL="0" marR="0" lvl="0" indent="0" algn="just" defTabSz="914400" rtl="0" eaLnBrk="1" fontAlgn="base" latinLnBrk="0" hangingPunct="1">
                        <a:lnSpc>
                          <a:spcPct val="80000"/>
                        </a:lnSpc>
                        <a:spcBef>
                          <a:spcPct val="25000"/>
                        </a:spcBef>
                        <a:spcAft>
                          <a:spcPct val="25000"/>
                        </a:spcAft>
                        <a:buClrTx/>
                        <a:buSzPct val="70000"/>
                        <a:buFont typeface="Wingdings" pitchFamily="2" charset="2"/>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申込締切</a:t>
                      </a:r>
                    </a:p>
                  </a:txBody>
                  <a:tcPr marL="91443" marR="91443" marT="49492" marB="49492" anchor="ctr" horzOverflow="overflow">
                    <a:lnL cap="flat">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ts val="0"/>
                        </a:spcBef>
                        <a:spcAft>
                          <a:spcPts val="0"/>
                        </a:spcAft>
                        <a:buClrTx/>
                        <a:buSzPct val="70000"/>
                        <a:buFont typeface="Wingdings" pitchFamily="2" charset="2"/>
                        <a:buNone/>
                        <a:tabLst/>
                        <a:defRPr/>
                      </a:pPr>
                      <a:r>
                        <a:rPr kumimoji="1" lang="en-US" altLang="ja-JP" sz="1400" dirty="0">
                          <a:latin typeface="Meiryo UI" panose="020B0604030504040204" pitchFamily="50" charset="-128"/>
                          <a:ea typeface="Meiryo UI" panose="020B0604030504040204" pitchFamily="50" charset="-128"/>
                        </a:rPr>
                        <a:t>2024</a:t>
                      </a:r>
                      <a:r>
                        <a:rPr kumimoji="1" lang="ja-JP" altLang="en-US" sz="1400" dirty="0">
                          <a:latin typeface="Meiryo UI" panose="020B0604030504040204" pitchFamily="50" charset="-128"/>
                          <a:ea typeface="Meiryo UI" panose="020B0604030504040204" pitchFamily="50" charset="-128"/>
                        </a:rPr>
                        <a:t>年</a:t>
                      </a:r>
                      <a:r>
                        <a:rPr kumimoji="1" lang="en-US" altLang="ja-JP" sz="1400" dirty="0">
                          <a:latin typeface="Meiryo UI" panose="020B0604030504040204" pitchFamily="50" charset="-128"/>
                          <a:ea typeface="Meiryo UI" panose="020B0604030504040204" pitchFamily="50" charset="-128"/>
                        </a:rPr>
                        <a:t>9</a:t>
                      </a:r>
                      <a:r>
                        <a:rPr kumimoji="1" lang="ja-JP" altLang="en-US" sz="1400" kern="1200" dirty="0">
                          <a:solidFill>
                            <a:schemeClr val="tx1"/>
                          </a:solidFill>
                          <a:latin typeface="Meiryo UI" panose="020B0604030504040204" pitchFamily="50" charset="-128"/>
                          <a:ea typeface="Meiryo UI" panose="020B0604030504040204" pitchFamily="50" charset="-128"/>
                          <a:cs typeface="+mn-cs"/>
                        </a:rPr>
                        <a:t>月</a:t>
                      </a:r>
                      <a:r>
                        <a:rPr kumimoji="1" lang="en-US" altLang="ja-JP" sz="1400" kern="1200" dirty="0">
                          <a:solidFill>
                            <a:schemeClr val="tx1"/>
                          </a:solidFill>
                          <a:latin typeface="Meiryo UI" panose="020B0604030504040204" pitchFamily="50" charset="-128"/>
                          <a:ea typeface="Meiryo UI" panose="020B0604030504040204" pitchFamily="50" charset="-128"/>
                          <a:cs typeface="+mn-cs"/>
                        </a:rPr>
                        <a:t>17</a:t>
                      </a:r>
                      <a:r>
                        <a:rPr kumimoji="1" lang="ja-JP" altLang="en-US" sz="1400" dirty="0">
                          <a:latin typeface="Meiryo UI" panose="020B0604030504040204" pitchFamily="50" charset="-128"/>
                          <a:ea typeface="Meiryo UI" panose="020B0604030504040204" pitchFamily="50" charset="-128"/>
                        </a:rPr>
                        <a:t>日（火）まで　</a:t>
                      </a: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ts val="0"/>
                        </a:spcBef>
                        <a:spcAft>
                          <a:spcPts val="0"/>
                        </a:spcAft>
                        <a:buClrTx/>
                        <a:buSzPct val="70000"/>
                        <a:buFont typeface="Wingdings" pitchFamily="2" charset="2"/>
                        <a:buNone/>
                        <a:tabLst/>
                        <a:defRPr/>
                      </a:pPr>
                      <a:r>
                        <a:rPr lang="en-US" altLang="ja-JP" sz="1100" dirty="0">
                          <a:solidFill>
                            <a:srgbClr val="000099"/>
                          </a:solidFill>
                          <a:latin typeface="Meiryo UI" panose="020B0604030504040204" pitchFamily="50" charset="-128"/>
                          <a:ea typeface="Meiryo UI" panose="020B0604030504040204" pitchFamily="50" charset="-128"/>
                        </a:rPr>
                        <a:t>※</a:t>
                      </a:r>
                      <a:r>
                        <a:rPr lang="ja-JP" altLang="en-US" sz="1100" dirty="0">
                          <a:solidFill>
                            <a:srgbClr val="000099"/>
                          </a:solidFill>
                          <a:latin typeface="Meiryo UI" panose="020B0604030504040204" pitchFamily="50" charset="-128"/>
                          <a:ea typeface="Meiryo UI" panose="020B0604030504040204" pitchFamily="50" charset="-128"/>
                        </a:rPr>
                        <a:t>定員になり次第締め切らせていただきます。お早めにお申込みください。</a:t>
                      </a:r>
                      <a:endParaRPr kumimoji="1" lang="ja-JP" altLang="en-US" sz="1600" dirty="0">
                        <a:latin typeface="Meiryo UI" panose="020B0604030504040204" pitchFamily="50" charset="-128"/>
                        <a:ea typeface="Meiryo UI" panose="020B0604030504040204" pitchFamily="50" charset="-128"/>
                      </a:endParaRPr>
                    </a:p>
                  </a:txBody>
                  <a:tcPr marL="91443" marR="91443" marT="49492" marB="49492" anchor="ctr" horzOverflow="overflow">
                    <a:lnL w="28575" cap="flat" cmpd="sng" algn="ctr">
                      <a:solidFill>
                        <a:schemeClr val="bg1"/>
                      </a:solidFill>
                      <a:prstDash val="solid"/>
                      <a:round/>
                      <a:headEnd type="none" w="med" len="med"/>
                      <a:tailEnd type="none" w="med" len="med"/>
                    </a:lnL>
                    <a:lnR cap="flat">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3"/>
                  </a:ext>
                </a:extLst>
              </a:tr>
            </a:tbl>
          </a:graphicData>
        </a:graphic>
      </p:graphicFrame>
      <p:sp>
        <p:nvSpPr>
          <p:cNvPr id="2074" name="テキスト ボックス 1"/>
          <p:cNvSpPr txBox="1">
            <a:spLocks noChangeArrowheads="1"/>
          </p:cNvSpPr>
          <p:nvPr/>
        </p:nvSpPr>
        <p:spPr bwMode="auto">
          <a:xfrm>
            <a:off x="13131" y="5004296"/>
            <a:ext cx="3658409"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2000" tIns="72000" rIns="72000" bIns="72000"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endParaRPr lang="ja-JP" altLang="en-US" sz="1100">
              <a:latin typeface="Meiryo UI" pitchFamily="50" charset="-128"/>
              <a:ea typeface="Meiryo UI" pitchFamily="50" charset="-128"/>
              <a:cs typeface="Meiryo UI" pitchFamily="50" charset="-128"/>
            </a:endParaRPr>
          </a:p>
        </p:txBody>
      </p:sp>
      <p:sp>
        <p:nvSpPr>
          <p:cNvPr id="2076" name="正方形/長方形 4"/>
          <p:cNvSpPr>
            <a:spLocks noChangeArrowheads="1"/>
          </p:cNvSpPr>
          <p:nvPr/>
        </p:nvSpPr>
        <p:spPr bwMode="auto">
          <a:xfrm>
            <a:off x="6776" y="3263122"/>
            <a:ext cx="3768172" cy="3729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ts val="600"/>
              </a:spcBef>
              <a:spcAft>
                <a:spcPts val="0"/>
              </a:spcAft>
              <a:buFontTx/>
              <a:buNone/>
            </a:pP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ご挨拶</a:t>
            </a:r>
            <a:r>
              <a:rPr lang="en-US" altLang="ja-JP" sz="1400" b="1" dirty="0">
                <a:latin typeface="Meiryo UI" pitchFamily="50" charset="-128"/>
                <a:ea typeface="Meiryo UI" pitchFamily="50" charset="-128"/>
                <a:cs typeface="Meiryo UI" pitchFamily="50" charset="-128"/>
              </a:rPr>
              <a:t>】</a:t>
            </a:r>
            <a:r>
              <a:rPr lang="en-US" altLang="ja-JP" sz="1050" b="1" dirty="0">
                <a:latin typeface="Meiryo UI" pitchFamily="50" charset="-128"/>
                <a:ea typeface="Meiryo UI" pitchFamily="50" charset="-128"/>
                <a:cs typeface="Meiryo UI" pitchFamily="50" charset="-128"/>
              </a:rPr>
              <a:t>(14:30</a:t>
            </a:r>
            <a:r>
              <a:rPr lang="ja-JP" altLang="en-US" sz="1050" b="1" dirty="0">
                <a:latin typeface="Meiryo UI" pitchFamily="50" charset="-128"/>
                <a:ea typeface="Meiryo UI" pitchFamily="50" charset="-128"/>
                <a:cs typeface="Meiryo UI" pitchFamily="50" charset="-128"/>
              </a:rPr>
              <a:t>～</a:t>
            </a:r>
            <a:r>
              <a:rPr lang="en-US" altLang="ja-JP" sz="1050" b="1" dirty="0">
                <a:latin typeface="Meiryo UI" pitchFamily="50" charset="-128"/>
                <a:ea typeface="Meiryo UI" pitchFamily="50" charset="-128"/>
                <a:cs typeface="Meiryo UI" pitchFamily="50" charset="-128"/>
              </a:rPr>
              <a:t>14:35)</a:t>
            </a:r>
          </a:p>
          <a:p>
            <a:pPr eaLnBrk="1" hangingPunct="1">
              <a:spcBef>
                <a:spcPts val="600"/>
              </a:spcBef>
              <a:spcAft>
                <a:spcPts val="0"/>
              </a:spcAft>
              <a:buFontTx/>
              <a:buNone/>
            </a:pPr>
            <a:endParaRPr lang="en-US" altLang="ja-JP" sz="1050" b="1" dirty="0">
              <a:latin typeface="Meiryo UI" pitchFamily="50" charset="-128"/>
              <a:ea typeface="Meiryo UI" pitchFamily="50" charset="-128"/>
              <a:cs typeface="Meiryo UI" pitchFamily="50" charset="-128"/>
            </a:endParaRPr>
          </a:p>
          <a:p>
            <a:pPr eaLnBrk="1" hangingPunct="1">
              <a:spcBef>
                <a:spcPts val="600"/>
              </a:spcBef>
              <a:spcAft>
                <a:spcPts val="0"/>
              </a:spcAft>
              <a:buFontTx/>
              <a:buNone/>
            </a:pP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講演</a:t>
            </a:r>
            <a:r>
              <a:rPr lang="en-US" altLang="ja-JP" sz="1400" b="1" dirty="0">
                <a:latin typeface="Meiryo UI" pitchFamily="50" charset="-128"/>
                <a:ea typeface="Meiryo UI" pitchFamily="50" charset="-128"/>
                <a:cs typeface="Meiryo UI" pitchFamily="50" charset="-128"/>
              </a:rPr>
              <a:t>】 </a:t>
            </a:r>
            <a:r>
              <a:rPr lang="en-US" altLang="ja-JP" sz="1050" b="1" dirty="0">
                <a:latin typeface="Meiryo UI" pitchFamily="50" charset="-128"/>
                <a:ea typeface="Meiryo UI" pitchFamily="50" charset="-128"/>
                <a:cs typeface="Meiryo UI" pitchFamily="50" charset="-128"/>
              </a:rPr>
              <a:t>(14:35</a:t>
            </a:r>
            <a:r>
              <a:rPr lang="ja-JP" altLang="en-US" sz="1050" b="1" dirty="0">
                <a:latin typeface="Meiryo UI" pitchFamily="50" charset="-128"/>
                <a:ea typeface="Meiryo UI" pitchFamily="50" charset="-128"/>
                <a:cs typeface="Meiryo UI" pitchFamily="50" charset="-128"/>
              </a:rPr>
              <a:t>～</a:t>
            </a:r>
            <a:r>
              <a:rPr lang="en-US" altLang="ja-JP" sz="1050" b="1" dirty="0">
                <a:latin typeface="Meiryo UI" pitchFamily="50" charset="-128"/>
                <a:ea typeface="Meiryo UI" pitchFamily="50" charset="-128"/>
                <a:cs typeface="Meiryo UI" pitchFamily="50" charset="-128"/>
              </a:rPr>
              <a:t>15:50)</a:t>
            </a:r>
          </a:p>
          <a:p>
            <a:pPr eaLnBrk="1" hangingPunct="1">
              <a:spcBef>
                <a:spcPts val="600"/>
              </a:spcBef>
              <a:spcAft>
                <a:spcPts val="0"/>
              </a:spcAft>
              <a:buFontTx/>
              <a:buNone/>
            </a:pPr>
            <a:r>
              <a:rPr lang="ja-JP" altLang="en-US" sz="1400" b="1" dirty="0">
                <a:latin typeface="Meiryo UI" pitchFamily="50" charset="-128"/>
                <a:ea typeface="Meiryo UI" pitchFamily="50" charset="-128"/>
                <a:cs typeface="Meiryo UI" pitchFamily="50" charset="-128"/>
              </a:rPr>
              <a:t>いま取組むべき「</a:t>
            </a:r>
            <a:r>
              <a:rPr lang="en-US" altLang="ja-JP" sz="1400" b="1" dirty="0">
                <a:latin typeface="Meiryo UI" pitchFamily="50" charset="-128"/>
                <a:ea typeface="Meiryo UI" pitchFamily="50" charset="-128"/>
                <a:cs typeface="Meiryo UI" pitchFamily="50" charset="-128"/>
              </a:rPr>
              <a:t>2024</a:t>
            </a:r>
            <a:r>
              <a:rPr lang="ja-JP" altLang="en-US" sz="1400" b="1" dirty="0">
                <a:latin typeface="Meiryo UI" pitchFamily="50" charset="-128"/>
                <a:ea typeface="Meiryo UI" pitchFamily="50" charset="-128"/>
                <a:cs typeface="Meiryo UI" pitchFamily="50" charset="-128"/>
              </a:rPr>
              <a:t>年問題」対応</a:t>
            </a:r>
            <a:endParaRPr lang="en-US" altLang="ja-JP" sz="1400" b="1" dirty="0">
              <a:latin typeface="Meiryo UI" pitchFamily="50" charset="-128"/>
              <a:ea typeface="Meiryo UI" pitchFamily="50" charset="-128"/>
              <a:cs typeface="Meiryo UI" pitchFamily="50" charset="-128"/>
            </a:endParaRPr>
          </a:p>
          <a:p>
            <a:pPr eaLnBrk="1" hangingPunct="1">
              <a:lnSpc>
                <a:spcPts val="900"/>
              </a:lnSpc>
              <a:spcBef>
                <a:spcPts val="600"/>
              </a:spcBef>
              <a:spcAft>
                <a:spcPts val="0"/>
              </a:spcAft>
              <a:buFontTx/>
              <a:buNone/>
            </a:pPr>
            <a:endParaRPr lang="en-US" altLang="ja-JP" sz="1200" b="1" dirty="0">
              <a:latin typeface="Meiryo UI" pitchFamily="50" charset="-128"/>
              <a:ea typeface="Meiryo UI" pitchFamily="50" charset="-128"/>
              <a:cs typeface="Meiryo UI" pitchFamily="50" charset="-128"/>
            </a:endParaRPr>
          </a:p>
          <a:p>
            <a:pPr eaLnBrk="1" hangingPunct="1">
              <a:spcBef>
                <a:spcPts val="600"/>
              </a:spcBef>
              <a:spcAft>
                <a:spcPts val="0"/>
              </a:spcAft>
              <a:buFontTx/>
              <a:buNone/>
            </a:pPr>
            <a:r>
              <a:rPr lang="ja-JP" altLang="en-US" sz="1200" b="1" dirty="0">
                <a:latin typeface="Meiryo UI" pitchFamily="50" charset="-128"/>
                <a:ea typeface="Meiryo UI" pitchFamily="50" charset="-128"/>
                <a:cs typeface="Meiryo UI" pitchFamily="50" charset="-128"/>
              </a:rPr>
              <a:t>・モノが届かなくなるかもしれない将来</a:t>
            </a:r>
          </a:p>
          <a:p>
            <a:pPr eaLnBrk="1" hangingPunct="1">
              <a:spcBef>
                <a:spcPts val="600"/>
              </a:spcBef>
              <a:spcAft>
                <a:spcPts val="0"/>
              </a:spcAft>
              <a:buFontTx/>
              <a:buNone/>
            </a:pPr>
            <a:r>
              <a:rPr lang="ja-JP" altLang="en-US" sz="1200" b="1" dirty="0">
                <a:latin typeface="Meiryo UI" pitchFamily="50" charset="-128"/>
                <a:ea typeface="Meiryo UI" pitchFamily="50" charset="-128"/>
                <a:cs typeface="Meiryo UI" pitchFamily="50" charset="-128"/>
              </a:rPr>
              <a:t>　　～物流現場で今何が起こっているのか</a:t>
            </a:r>
          </a:p>
          <a:p>
            <a:pPr eaLnBrk="1" hangingPunct="1">
              <a:spcBef>
                <a:spcPts val="600"/>
              </a:spcBef>
              <a:spcAft>
                <a:spcPts val="0"/>
              </a:spcAft>
              <a:buFontTx/>
              <a:buNone/>
            </a:pPr>
            <a:r>
              <a:rPr lang="ja-JP" altLang="en-US" sz="1200" b="1" dirty="0">
                <a:latin typeface="Meiryo UI" pitchFamily="50" charset="-128"/>
                <a:ea typeface="Meiryo UI" pitchFamily="50" charset="-128"/>
                <a:cs typeface="Meiryo UI" pitchFamily="50" charset="-128"/>
              </a:rPr>
              <a:t>・物流現場の生産性向上</a:t>
            </a:r>
          </a:p>
          <a:p>
            <a:pPr eaLnBrk="1" hangingPunct="1">
              <a:spcBef>
                <a:spcPts val="600"/>
              </a:spcBef>
              <a:spcAft>
                <a:spcPts val="0"/>
              </a:spcAft>
              <a:buFontTx/>
              <a:buNone/>
            </a:pPr>
            <a:r>
              <a:rPr lang="ja-JP" altLang="en-US" sz="1200" b="1" dirty="0">
                <a:latin typeface="Meiryo UI" pitchFamily="50" charset="-128"/>
                <a:ea typeface="Meiryo UI" pitchFamily="50" charset="-128"/>
                <a:cs typeface="Meiryo UI" pitchFamily="50" charset="-128"/>
              </a:rPr>
              <a:t>・交渉（時間＆運賃・料金）の方向性　　</a:t>
            </a:r>
            <a:endParaRPr lang="en-US" altLang="ja-JP" sz="1200" b="1" dirty="0">
              <a:latin typeface="Meiryo UI" pitchFamily="50" charset="-128"/>
              <a:ea typeface="Meiryo UI" pitchFamily="50" charset="-128"/>
              <a:cs typeface="Meiryo UI" pitchFamily="50" charset="-128"/>
            </a:endParaRPr>
          </a:p>
          <a:p>
            <a:pPr eaLnBrk="1" hangingPunct="1">
              <a:spcBef>
                <a:spcPts val="600"/>
              </a:spcBef>
              <a:spcAft>
                <a:spcPts val="0"/>
              </a:spcAft>
              <a:buFontTx/>
              <a:buNone/>
            </a:pPr>
            <a:r>
              <a:rPr lang="ja-JP" altLang="en-US" sz="1200" b="1" dirty="0">
                <a:latin typeface="Meiryo UI" pitchFamily="50" charset="-128"/>
                <a:ea typeface="Meiryo UI" pitchFamily="50" charset="-128"/>
                <a:cs typeface="Meiryo UI" pitchFamily="50" charset="-128"/>
              </a:rPr>
              <a:t>・他職種と異なるトラックドライバーの賃金体系　等</a:t>
            </a:r>
            <a:endParaRPr lang="en-US" altLang="ja-JP" sz="1200" b="1" dirty="0">
              <a:latin typeface="Meiryo UI" pitchFamily="50" charset="-128"/>
              <a:ea typeface="Meiryo UI" pitchFamily="50" charset="-128"/>
              <a:cs typeface="Meiryo UI" pitchFamily="50" charset="-128"/>
            </a:endParaRPr>
          </a:p>
          <a:p>
            <a:pPr eaLnBrk="1" hangingPunct="1">
              <a:spcBef>
                <a:spcPts val="600"/>
              </a:spcBef>
              <a:spcAft>
                <a:spcPts val="0"/>
              </a:spcAft>
              <a:buFontTx/>
              <a:buNone/>
            </a:pPr>
            <a:endParaRPr lang="en-US" altLang="ja-JP" sz="1200" b="1" dirty="0">
              <a:latin typeface="Meiryo UI" pitchFamily="50" charset="-128"/>
              <a:ea typeface="Meiryo UI" pitchFamily="50" charset="-128"/>
              <a:cs typeface="Meiryo UI" pitchFamily="50" charset="-128"/>
            </a:endParaRPr>
          </a:p>
          <a:p>
            <a:pPr eaLnBrk="1" hangingPunct="1">
              <a:spcBef>
                <a:spcPts val="600"/>
              </a:spcBef>
              <a:spcAft>
                <a:spcPts val="0"/>
              </a:spcAft>
              <a:buFontTx/>
              <a:buNone/>
            </a:pP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ご案内</a:t>
            </a:r>
            <a:r>
              <a:rPr lang="en-US" altLang="ja-JP" sz="1400" b="1" dirty="0">
                <a:latin typeface="Meiryo UI" pitchFamily="50" charset="-128"/>
                <a:ea typeface="Meiryo UI" pitchFamily="50" charset="-128"/>
                <a:cs typeface="Meiryo UI" pitchFamily="50" charset="-128"/>
              </a:rPr>
              <a:t>】</a:t>
            </a:r>
            <a:r>
              <a:rPr lang="en-US" altLang="ja-JP" sz="1050" b="1" dirty="0">
                <a:latin typeface="Meiryo UI" pitchFamily="50" charset="-128"/>
                <a:ea typeface="Meiryo UI" pitchFamily="50" charset="-128"/>
                <a:cs typeface="Meiryo UI" pitchFamily="50" charset="-128"/>
              </a:rPr>
              <a:t>(15:50</a:t>
            </a:r>
            <a:r>
              <a:rPr lang="ja-JP" altLang="en-US" sz="1050" b="1" dirty="0">
                <a:latin typeface="Meiryo UI" pitchFamily="50" charset="-128"/>
                <a:ea typeface="Meiryo UI" pitchFamily="50" charset="-128"/>
                <a:cs typeface="Meiryo UI" pitchFamily="50" charset="-128"/>
              </a:rPr>
              <a:t>～</a:t>
            </a:r>
            <a:r>
              <a:rPr lang="en-US" altLang="ja-JP" sz="1050" b="1" dirty="0">
                <a:latin typeface="Meiryo UI" pitchFamily="50" charset="-128"/>
                <a:ea typeface="Meiryo UI" pitchFamily="50" charset="-128"/>
                <a:cs typeface="Meiryo UI" pitchFamily="50" charset="-128"/>
              </a:rPr>
              <a:t>16:00)</a:t>
            </a:r>
          </a:p>
          <a:p>
            <a:pPr eaLnBrk="1" hangingPunct="1">
              <a:spcBef>
                <a:spcPts val="600"/>
              </a:spcBef>
              <a:spcAft>
                <a:spcPts val="0"/>
              </a:spcAft>
              <a:buFontTx/>
              <a:buNone/>
            </a:pPr>
            <a:r>
              <a:rPr lang="ja-JP" altLang="en-US" sz="1200" b="1" dirty="0">
                <a:latin typeface="Meiryo UI" pitchFamily="50" charset="-128"/>
                <a:ea typeface="Meiryo UI" pitchFamily="50" charset="-128"/>
                <a:cs typeface="Meiryo UI" pitchFamily="50" charset="-128"/>
              </a:rPr>
              <a:t>こんなに魅力的</a:t>
            </a:r>
            <a:r>
              <a:rPr lang="en-US" altLang="ja-JP" sz="1200" b="1" dirty="0">
                <a:latin typeface="Meiryo UI" pitchFamily="50" charset="-128"/>
                <a:ea typeface="Meiryo UI" pitchFamily="50" charset="-128"/>
                <a:cs typeface="Meiryo UI" pitchFamily="50" charset="-128"/>
              </a:rPr>
              <a:t>?!</a:t>
            </a:r>
            <a:r>
              <a:rPr lang="ja-JP" altLang="en-US" sz="1200" b="1" dirty="0">
                <a:latin typeface="Meiryo UI" pitchFamily="50" charset="-128"/>
                <a:ea typeface="Meiryo UI" pitchFamily="50" charset="-128"/>
                <a:cs typeface="Meiryo UI" pitchFamily="50" charset="-128"/>
              </a:rPr>
              <a:t>商工団体会員のメリット</a:t>
            </a:r>
            <a:endParaRPr lang="en-US" altLang="ja-JP" sz="1200" b="1" dirty="0">
              <a:latin typeface="Meiryo UI" pitchFamily="50" charset="-128"/>
              <a:ea typeface="Meiryo UI" pitchFamily="50" charset="-128"/>
              <a:cs typeface="Meiryo UI" pitchFamily="50" charset="-128"/>
            </a:endParaRPr>
          </a:p>
          <a:p>
            <a:pPr eaLnBrk="1" hangingPunct="1">
              <a:lnSpc>
                <a:spcPts val="1600"/>
              </a:lnSpc>
              <a:spcBef>
                <a:spcPct val="0"/>
              </a:spcBef>
              <a:buFontTx/>
              <a:buNone/>
            </a:pPr>
            <a:r>
              <a:rPr lang="ja-JP" altLang="en-US" sz="1000" dirty="0">
                <a:latin typeface="Meiryo UI" pitchFamily="50" charset="-128"/>
                <a:ea typeface="Meiryo UI" pitchFamily="50" charset="-128"/>
                <a:cs typeface="Meiryo UI" pitchFamily="50" charset="-128"/>
              </a:rPr>
              <a:t>　　　　　    　　　　</a:t>
            </a:r>
            <a:r>
              <a:rPr lang="ja-JP" altLang="en-US" sz="1100" kern="100" spc="-30" dirty="0">
                <a:solidFill>
                  <a:srgbClr val="000099"/>
                </a:solidFill>
                <a:latin typeface="Meiryo UI" panose="020B0604030504040204" pitchFamily="50" charset="-128"/>
                <a:ea typeface="Meiryo UI" panose="020B0604030504040204" pitchFamily="50" charset="-128"/>
              </a:rPr>
              <a:t> ＊内容は一部変更となる可能性があります。</a:t>
            </a:r>
            <a:endParaRPr lang="ja-JP" altLang="en-US" sz="1200" kern="100" spc="-30" dirty="0">
              <a:solidFill>
                <a:srgbClr val="000099"/>
              </a:solidFill>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5781158" y="7194488"/>
            <a:ext cx="981789" cy="306467"/>
          </a:xfrm>
          <a:prstGeom prst="roundRect">
            <a:avLst/>
          </a:prstGeom>
          <a:solidFill>
            <a:schemeClr val="accent5">
              <a:lumMod val="50000"/>
            </a:schemeClr>
          </a:solidFill>
          <a:ln>
            <a:noFill/>
          </a:ln>
        </p:spPr>
        <p:txBody>
          <a:bodyPr wrap="none">
            <a:spAutoFit/>
          </a:bodyPr>
          <a:lstStyle/>
          <a:p>
            <a:pPr algn="ctr">
              <a:defRPr/>
            </a:pPr>
            <a:r>
              <a:rPr lang="ja-JP" altLang="en-US" sz="1200" b="1" dirty="0">
                <a:solidFill>
                  <a:srgbClr val="FFFF00"/>
                </a:solidFill>
                <a:latin typeface="Meiryo UI" panose="020B0604030504040204" pitchFamily="50" charset="-128"/>
                <a:ea typeface="Meiryo UI" panose="020B0604030504040204" pitchFamily="50" charset="-128"/>
                <a:cs typeface="Meiryo UI" panose="020B0604030504040204" pitchFamily="50" charset="-128"/>
              </a:rPr>
              <a:t>参加費無料</a:t>
            </a:r>
            <a:endParaRPr lang="en-US" altLang="ja-JP" sz="1200" b="1" dirty="0">
              <a:solidFill>
                <a:srgbClr val="FFFF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bwMode="auto">
          <a:xfrm>
            <a:off x="52815" y="2619039"/>
            <a:ext cx="3636000" cy="523220"/>
          </a:xfrm>
          <a:prstGeom prst="rect">
            <a:avLst/>
          </a:prstGeom>
          <a:solidFill>
            <a:schemeClr val="accent5">
              <a:lumMod val="50000"/>
            </a:schemeClr>
          </a:solidFill>
        </p:spPr>
        <p:txBody>
          <a:bodyPr wrap="square" anchor="ctr">
            <a:spAutoFit/>
          </a:bodyPr>
          <a:lstStyle/>
          <a:p>
            <a:pPr>
              <a:defRPr/>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講　演</a:t>
            </a:r>
            <a:endPar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2024</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日（金）  </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14:30</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16:00 </a:t>
            </a:r>
          </a:p>
        </p:txBody>
      </p:sp>
      <p:sp>
        <p:nvSpPr>
          <p:cNvPr id="2088" name="Text Box 897"/>
          <p:cNvSpPr txBox="1">
            <a:spLocks noChangeArrowheads="1"/>
          </p:cNvSpPr>
          <p:nvPr/>
        </p:nvSpPr>
        <p:spPr bwMode="auto">
          <a:xfrm>
            <a:off x="4829175" y="9634215"/>
            <a:ext cx="2028825"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endParaRPr lang="ja-JP" altLang="en-US" sz="1000" dirty="0">
              <a:latin typeface="Meiryo UI" pitchFamily="50" charset="-128"/>
              <a:ea typeface="Meiryo UI" pitchFamily="50" charset="-128"/>
              <a:cs typeface="Meiryo UI" pitchFamily="50" charset="-128"/>
            </a:endParaRPr>
          </a:p>
          <a:p>
            <a:pPr algn="r" eaLnBrk="1" hangingPunct="1">
              <a:spcBef>
                <a:spcPct val="0"/>
              </a:spcBef>
              <a:buFontTx/>
              <a:buNone/>
            </a:pPr>
            <a:endParaRPr lang="ja-JP" altLang="en-US" sz="1000" dirty="0">
              <a:latin typeface="HGP創英角ｺﾞｼｯｸUB" pitchFamily="50" charset="-128"/>
            </a:endParaRPr>
          </a:p>
          <a:p>
            <a:pPr eaLnBrk="1" hangingPunct="1">
              <a:spcBef>
                <a:spcPct val="0"/>
              </a:spcBef>
              <a:buFontTx/>
              <a:buNone/>
            </a:pPr>
            <a:endParaRPr lang="ja-JP" altLang="ja-JP" sz="1800" dirty="0"/>
          </a:p>
        </p:txBody>
      </p:sp>
      <p:sp>
        <p:nvSpPr>
          <p:cNvPr id="42" name="正方形/長方形 41"/>
          <p:cNvSpPr/>
          <p:nvPr/>
        </p:nvSpPr>
        <p:spPr>
          <a:xfrm>
            <a:off x="49639" y="387921"/>
            <a:ext cx="6737524" cy="1231106"/>
          </a:xfrm>
          <a:prstGeom prst="rect">
            <a:avLst/>
          </a:prstGeom>
        </p:spPr>
        <p:txBody>
          <a:bodyPr wrap="square">
            <a:spAutoFit/>
          </a:bodyPr>
          <a:lstStyle/>
          <a:p>
            <a:pPr>
              <a:defRPr/>
            </a:pPr>
            <a:r>
              <a:rPr lang="ja-JP" altLang="en-US" b="1" dirty="0">
                <a:ln w="11430"/>
                <a:solidFill>
                  <a:srgbClr val="FFFF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＜トラック運送事業者さま向け：参加無料＞</a:t>
            </a:r>
            <a:endParaRPr lang="en-US" altLang="ja-JP" b="1" dirty="0">
              <a:ln w="11430"/>
              <a:solidFill>
                <a:srgbClr val="FFFF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2000" b="1" dirty="0">
                <a:ln w="11430"/>
                <a:solidFill>
                  <a:srgbClr val="FFFF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2000" b="1" dirty="0">
                <a:ln w="11430"/>
                <a:solidFill>
                  <a:srgbClr val="FFFF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2024</a:t>
            </a:r>
            <a:r>
              <a:rPr lang="ja-JP" altLang="en-US" sz="2000" b="1" dirty="0">
                <a:ln w="11430"/>
                <a:solidFill>
                  <a:srgbClr val="FFFF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年度になり、いよいよ本番！</a:t>
            </a:r>
            <a:endParaRPr lang="en-US" altLang="ja-JP" sz="2000" b="1" dirty="0">
              <a:ln w="11430"/>
              <a:solidFill>
                <a:srgbClr val="FFFF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3600" b="1" dirty="0">
                <a:ln w="11430"/>
                <a:solidFill>
                  <a:srgbClr val="FFFF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3200" b="1" dirty="0">
                <a:ln w="11430"/>
                <a:solidFill>
                  <a:srgbClr val="FFFF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いま取組むべき「</a:t>
            </a:r>
            <a:r>
              <a:rPr lang="en-US" altLang="ja-JP" sz="3200" b="1" dirty="0">
                <a:ln w="11430"/>
                <a:solidFill>
                  <a:srgbClr val="FFFF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2024</a:t>
            </a:r>
            <a:r>
              <a:rPr lang="ja-JP" altLang="en-US" sz="3200" b="1" dirty="0">
                <a:ln w="11430"/>
                <a:solidFill>
                  <a:srgbClr val="FFFF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年問題」対応</a:t>
            </a:r>
            <a:endParaRPr lang="en-US" altLang="ja-JP" sz="3600" b="1" dirty="0">
              <a:ln w="11430"/>
              <a:solidFill>
                <a:srgbClr val="FFFF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1"/>
          <p:cNvSpPr txBox="1">
            <a:spLocks noChangeArrowheads="1"/>
          </p:cNvSpPr>
          <p:nvPr/>
        </p:nvSpPr>
        <p:spPr bwMode="auto">
          <a:xfrm>
            <a:off x="3725737" y="2622433"/>
            <a:ext cx="3075482" cy="4382023"/>
          </a:xfrm>
          <a:prstGeom prst="rect">
            <a:avLst/>
          </a:prstGeom>
          <a:noFill/>
          <a:ln w="28575">
            <a:solidFill>
              <a:schemeClr val="accent5">
                <a:lumMod val="50000"/>
              </a:schemeClr>
            </a:solidFill>
            <a:miter lim="800000"/>
            <a:headEnd/>
            <a:tailEnd/>
          </a:ln>
          <a:extLst>
            <a:ext uri="{909E8E84-426E-40DD-AFC4-6F175D3DCCD1}">
              <a14:hiddenFill xmlns:a14="http://schemas.microsoft.com/office/drawing/2010/main">
                <a:solidFill>
                  <a:srgbClr val="FFFFFF"/>
                </a:solidFill>
              </a14:hiddenFill>
            </a:ext>
          </a:extLst>
        </p:spPr>
        <p:txBody>
          <a:bodyPr wrap="none" lIns="72000" tIns="0" rIns="72000" bIns="72000"/>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defRPr/>
            </a:pPr>
            <a:endParaRPr lang="ja-JP" altLang="en-US" sz="900" dirty="0">
              <a:latin typeface="Meiryo UI" panose="020B0604030504040204" pitchFamily="50" charset="-128"/>
              <a:ea typeface="Meiryo UI" panose="020B0604030504040204" pitchFamily="50" charset="-128"/>
            </a:endParaRPr>
          </a:p>
          <a:p>
            <a:pPr>
              <a:lnSpc>
                <a:spcPts val="1300"/>
              </a:lnSpc>
            </a:pPr>
            <a:endParaRPr lang="ja-JP" altLang="en-US" sz="900" dirty="0">
              <a:latin typeface="Meiryo UI" panose="020B0604030504040204" pitchFamily="50" charset="-128"/>
              <a:ea typeface="Meiryo UI" panose="020B0604030504040204" pitchFamily="50" charset="-128"/>
            </a:endParaRPr>
          </a:p>
          <a:p>
            <a:endParaRPr lang="ja-JP" altLang="en-US" sz="900" dirty="0"/>
          </a:p>
          <a:p>
            <a:pPr eaLnBrk="1" hangingPunct="1">
              <a:defRPr/>
            </a:pPr>
            <a:endParaRPr lang="ja-JP" altLang="en-US" sz="900" dirty="0">
              <a:latin typeface="ＭＳ Ｐゴシック" pitchFamily="50" charset="-128"/>
              <a:ea typeface="Meiryo UI" pitchFamily="50" charset="-128"/>
              <a:cs typeface="Meiryo UI" pitchFamily="50" charset="-128"/>
            </a:endParaRPr>
          </a:p>
        </p:txBody>
      </p:sp>
      <p:sp>
        <p:nvSpPr>
          <p:cNvPr id="36" name="テキスト ボックス 35"/>
          <p:cNvSpPr txBox="1"/>
          <p:nvPr/>
        </p:nvSpPr>
        <p:spPr>
          <a:xfrm>
            <a:off x="3774948" y="2620968"/>
            <a:ext cx="2988000" cy="523220"/>
          </a:xfrm>
          <a:prstGeom prst="rect">
            <a:avLst/>
          </a:prstGeom>
          <a:solidFill>
            <a:schemeClr val="accent5">
              <a:lumMod val="50000"/>
            </a:schemeClr>
          </a:solidFill>
        </p:spPr>
        <p:txBody>
          <a:bodyPr wrap="square" anchor="ctr">
            <a:spAutoFit/>
          </a:bodyPr>
          <a:lstStyle/>
          <a:p>
            <a:pPr algn="ctr">
              <a:defRPr/>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講師</a:t>
            </a:r>
            <a:endPar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プロフィール</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p:cNvSpPr txBox="1"/>
          <p:nvPr/>
        </p:nvSpPr>
        <p:spPr>
          <a:xfrm>
            <a:off x="3710763" y="5738554"/>
            <a:ext cx="3102613" cy="438582"/>
          </a:xfrm>
          <a:prstGeom prst="rect">
            <a:avLst/>
          </a:prstGeom>
          <a:solidFill>
            <a:schemeClr val="accent5">
              <a:lumMod val="50000"/>
            </a:schemeClr>
          </a:solidFill>
        </p:spPr>
        <p:txBody>
          <a:bodyPr wrap="square" anchor="ctr">
            <a:spAutoFit/>
          </a:bodyPr>
          <a:lstStyle/>
          <a:p>
            <a:pPr>
              <a:defRPr/>
            </a:pPr>
            <a:r>
              <a:rPr lang="ja-JP" altLang="en-US" sz="11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三井住友海上は</a:t>
            </a:r>
            <a:endParaRPr lang="en-US" altLang="ja-JP"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srgbClr val="FFFF00"/>
                </a:solidFill>
                <a:latin typeface="Meiryo UI" panose="020B0604030504040204" pitchFamily="50" charset="-128"/>
                <a:ea typeface="Meiryo UI" panose="020B0604030504040204" pitchFamily="50" charset="-128"/>
                <a:cs typeface="Meiryo UI" panose="020B0604030504040204" pitchFamily="50" charset="-128"/>
              </a:rPr>
              <a:t> 「経営革新等支援機関」として認定されています。</a:t>
            </a:r>
            <a:endPar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テキスト ボックス 80"/>
          <p:cNvSpPr txBox="1">
            <a:spLocks noChangeArrowheads="1"/>
          </p:cNvSpPr>
          <p:nvPr/>
        </p:nvSpPr>
        <p:spPr bwMode="gray">
          <a:xfrm>
            <a:off x="3736986" y="6160478"/>
            <a:ext cx="3044988"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None/>
            </a:pPr>
            <a:r>
              <a:rPr lang="ja-JP" altLang="en-US" sz="1000" dirty="0">
                <a:latin typeface="Meiryo UI" panose="020B0604030504040204" pitchFamily="50" charset="-128"/>
                <a:ea typeface="Meiryo UI" panose="020B0604030504040204" pitchFamily="50" charset="-128"/>
              </a:rPr>
              <a:t>ＭＳ＆ＡＤ経営サポートセンターは、企業経営者の皆さまのさまざまな経営リスクの解決を支援しております。また、三井住友海上は</a:t>
            </a:r>
            <a:r>
              <a:rPr lang="ja-JP" altLang="en-US" sz="1000" u="sng" dirty="0">
                <a:solidFill>
                  <a:srgbClr val="FF0000"/>
                </a:solidFill>
                <a:latin typeface="Meiryo UI" panose="020B0604030504040204" pitchFamily="50" charset="-128"/>
                <a:ea typeface="Meiryo UI" panose="020B0604030504040204" pitchFamily="50" charset="-128"/>
              </a:rPr>
              <a:t>保険業界で初めて</a:t>
            </a:r>
            <a:r>
              <a:rPr lang="ja-JP" altLang="en-US" sz="1000" dirty="0">
                <a:latin typeface="Meiryo UI" panose="020B0604030504040204" pitchFamily="50" charset="-128"/>
                <a:ea typeface="Meiryo UI" panose="020B0604030504040204" pitchFamily="50" charset="-128"/>
              </a:rPr>
              <a:t>中小企業経営力強化支援法に基づく「経営革新等支援機関」として認定されました。</a:t>
            </a:r>
            <a:r>
              <a:rPr lang="en-US" altLang="ja-JP" sz="1000" dirty="0">
                <a:latin typeface="Meiryo UI" panose="020B0604030504040204" pitchFamily="50" charset="-128"/>
                <a:ea typeface="Meiryo UI" panose="020B0604030504040204" pitchFamily="50" charset="-128"/>
              </a:rPr>
              <a:t>    ※2013</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rPr>
              <a:t>月認定</a:t>
            </a:r>
            <a:endParaRPr lang="en-US" altLang="ja-JP" sz="1000" dirty="0">
              <a:latin typeface="Meiryo UI" panose="020B0604030504040204" pitchFamily="50" charset="-128"/>
              <a:ea typeface="Meiryo UI" panose="020B0604030504040204" pitchFamily="50" charset="-128"/>
            </a:endParaRPr>
          </a:p>
        </p:txBody>
      </p:sp>
      <p:pic>
        <p:nvPicPr>
          <p:cNvPr id="47" name="図 4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3657724" y="5786179"/>
            <a:ext cx="304387" cy="360000"/>
          </a:xfrm>
          <a:prstGeom prst="rect">
            <a:avLst/>
          </a:prstGeom>
        </p:spPr>
      </p:pic>
      <p:sp>
        <p:nvSpPr>
          <p:cNvPr id="43" name="テキスト ボックス 1"/>
          <p:cNvSpPr txBox="1">
            <a:spLocks noChangeArrowheads="1"/>
          </p:cNvSpPr>
          <p:nvPr/>
        </p:nvSpPr>
        <p:spPr bwMode="auto">
          <a:xfrm>
            <a:off x="89157" y="1724245"/>
            <a:ext cx="6768843" cy="648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nSpc>
                <a:spcPts val="1300"/>
              </a:lnSpc>
              <a:spcBef>
                <a:spcPct val="0"/>
              </a:spcBef>
              <a:buNone/>
              <a:defRPr/>
            </a:pPr>
            <a:r>
              <a:rPr lang="ja-JP" altLang="en-US" sz="1050" dirty="0">
                <a:latin typeface="Meiryo UI" panose="020B0604030504040204" pitchFamily="50" charset="-128"/>
                <a:ea typeface="Meiryo UI" panose="020B0604030504040204" pitchFamily="50" charset="-128"/>
                <a:cs typeface="メイリオ" pitchFamily="50" charset="-128"/>
              </a:rPr>
              <a:t>「</a:t>
            </a:r>
            <a:r>
              <a:rPr lang="en-US" altLang="ja-JP" sz="1050" dirty="0">
                <a:latin typeface="Meiryo UI" panose="020B0604030504040204" pitchFamily="50" charset="-128"/>
                <a:ea typeface="Meiryo UI" panose="020B0604030504040204" pitchFamily="50" charset="-128"/>
                <a:cs typeface="メイリオ" pitchFamily="50" charset="-128"/>
              </a:rPr>
              <a:t>2024</a:t>
            </a:r>
            <a:r>
              <a:rPr lang="ja-JP" altLang="en-US" sz="1050" dirty="0">
                <a:latin typeface="Meiryo UI" panose="020B0604030504040204" pitchFamily="50" charset="-128"/>
                <a:ea typeface="Meiryo UI" panose="020B0604030504040204" pitchFamily="50" charset="-128"/>
                <a:cs typeface="メイリオ" pitchFamily="50" charset="-128"/>
              </a:rPr>
              <a:t>年問題」というキーワードが一般化し世間の関心が高まっています。また、５月に物流関連二法の改正が公布されるなど政府の対応も進み、荷主企業・元請事業者の状況も変化してきました。一方、「</a:t>
            </a:r>
            <a:r>
              <a:rPr lang="en-US" altLang="ja-JP" sz="1050" dirty="0">
                <a:latin typeface="Meiryo UI" panose="020B0604030504040204" pitchFamily="50" charset="-128"/>
                <a:ea typeface="Meiryo UI" panose="020B0604030504040204" pitchFamily="50" charset="-128"/>
                <a:cs typeface="メイリオ" pitchFamily="50" charset="-128"/>
              </a:rPr>
              <a:t>2024</a:t>
            </a:r>
            <a:r>
              <a:rPr lang="ja-JP" altLang="en-US" sz="1050" dirty="0">
                <a:latin typeface="Meiryo UI" panose="020B0604030504040204" pitchFamily="50" charset="-128"/>
                <a:ea typeface="Meiryo UI" panose="020B0604030504040204" pitchFamily="50" charset="-128"/>
                <a:cs typeface="メイリオ" pitchFamily="50" charset="-128"/>
              </a:rPr>
              <a:t>年問題」対策が万全である運送事業者は、まだまだ少ないようです。本セミナーでは、運送事業者さまが「いま取組むべき」対策について、事例を交えて</a:t>
            </a:r>
            <a:r>
              <a:rPr lang="en-US" altLang="ja-JP" sz="1050" dirty="0">
                <a:latin typeface="Meiryo UI" panose="020B0604030504040204" pitchFamily="50" charset="-128"/>
                <a:ea typeface="Meiryo UI" panose="020B0604030504040204" pitchFamily="50" charset="-128"/>
                <a:cs typeface="メイリオ" pitchFamily="50" charset="-128"/>
              </a:rPr>
              <a:t>MS</a:t>
            </a:r>
            <a:r>
              <a:rPr lang="ja-JP" altLang="en-US" sz="1050" dirty="0">
                <a:latin typeface="Meiryo UI" panose="020B0604030504040204" pitchFamily="50" charset="-128"/>
                <a:ea typeface="Meiryo UI" panose="020B0604030504040204" pitchFamily="50" charset="-128"/>
                <a:cs typeface="メイリオ" pitchFamily="50" charset="-128"/>
              </a:rPr>
              <a:t>＆</a:t>
            </a:r>
            <a:r>
              <a:rPr lang="en-US" altLang="ja-JP" sz="1050" dirty="0">
                <a:latin typeface="Meiryo UI" panose="020B0604030504040204" pitchFamily="50" charset="-128"/>
                <a:ea typeface="Meiryo UI" panose="020B0604030504040204" pitchFamily="50" charset="-128"/>
                <a:cs typeface="メイリオ" pitchFamily="50" charset="-128"/>
              </a:rPr>
              <a:t>AD</a:t>
            </a:r>
            <a:r>
              <a:rPr lang="ja-JP" altLang="en-US" sz="1050" dirty="0">
                <a:latin typeface="Meiryo UI" panose="020B0604030504040204" pitchFamily="50" charset="-128"/>
                <a:ea typeface="Meiryo UI" panose="020B0604030504040204" pitchFamily="50" charset="-128"/>
                <a:cs typeface="メイリオ" pitchFamily="50" charset="-128"/>
              </a:rPr>
              <a:t>経営サポートセンターアドバイザーよりお話いたします。なお、セミナー最後に、商工団体会員さま向けに保険料メリットのある商工団体保険制度についてご説明いたします。他では聞けない内容ですので、ぜひともお申込みください。</a:t>
            </a:r>
            <a:endParaRPr lang="en-US" altLang="ja-JP" sz="1050" dirty="0">
              <a:latin typeface="Meiryo UI" panose="020B0604030504040204" pitchFamily="50" charset="-128"/>
              <a:ea typeface="Meiryo UI" panose="020B0604030504040204" pitchFamily="50" charset="-128"/>
              <a:cs typeface="メイリオ" pitchFamily="50" charset="-128"/>
            </a:endParaRPr>
          </a:p>
        </p:txBody>
      </p:sp>
      <p:sp>
        <p:nvSpPr>
          <p:cNvPr id="28" name="正方形/長方形 27">
            <a:extLst>
              <a:ext uri="{FF2B5EF4-FFF2-40B4-BE49-F238E27FC236}">
                <a16:creationId xmlns:a16="http://schemas.microsoft.com/office/drawing/2014/main" id="{5A73A7C9-71B1-4C5C-AF5B-B5A1D3EB2A87}"/>
              </a:ext>
            </a:extLst>
          </p:cNvPr>
          <p:cNvSpPr>
            <a:spLocks noChangeArrowheads="1"/>
          </p:cNvSpPr>
          <p:nvPr/>
        </p:nvSpPr>
        <p:spPr bwMode="auto">
          <a:xfrm>
            <a:off x="3750255" y="3109944"/>
            <a:ext cx="3106043"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a:lstStyle>
          <a:p>
            <a:pPr>
              <a:defRPr/>
            </a:pPr>
            <a:endParaRPr lang="en-US" altLang="ja-JP" sz="1400" b="1" dirty="0">
              <a:solidFill>
                <a:srgbClr val="000000"/>
              </a:solidFill>
              <a:latin typeface="Meiryo UI" panose="020B0604030504040204" pitchFamily="50" charset="-128"/>
              <a:ea typeface="Meiryo UI" panose="020B0604030504040204" pitchFamily="50" charset="-128"/>
            </a:endParaRPr>
          </a:p>
          <a:p>
            <a:pPr>
              <a:defRPr/>
            </a:pPr>
            <a:r>
              <a:rPr lang="ja-JP" altLang="en-US" sz="1400" b="1" dirty="0">
                <a:solidFill>
                  <a:srgbClr val="000000"/>
                </a:solidFill>
                <a:latin typeface="Meiryo UI" panose="020B0604030504040204" pitchFamily="50" charset="-128"/>
                <a:ea typeface="Meiryo UI" panose="020B0604030504040204" pitchFamily="50" charset="-128"/>
              </a:rPr>
              <a:t>ＭＳ＆ＡＤ経営サポートセンター</a:t>
            </a:r>
            <a:endParaRPr lang="en-US" altLang="ja-JP" sz="1400" b="1" dirty="0">
              <a:solidFill>
                <a:srgbClr val="000000"/>
              </a:solidFill>
              <a:latin typeface="Meiryo UI" panose="020B0604030504040204" pitchFamily="50" charset="-128"/>
              <a:ea typeface="Meiryo UI" panose="020B0604030504040204" pitchFamily="50" charset="-128"/>
            </a:endParaRPr>
          </a:p>
          <a:p>
            <a:pPr>
              <a:defRPr/>
            </a:pPr>
            <a:r>
              <a:rPr lang="ja-JP" altLang="en-US" sz="1400" b="1" dirty="0">
                <a:solidFill>
                  <a:srgbClr val="000000"/>
                </a:solidFill>
                <a:latin typeface="Meiryo UI" panose="020B0604030504040204" pitchFamily="50" charset="-128"/>
                <a:ea typeface="Meiryo UI" panose="020B0604030504040204" pitchFamily="50" charset="-128"/>
              </a:rPr>
              <a:t>経営リスクアドバイザー　冨永　剛生</a:t>
            </a:r>
            <a:endParaRPr lang="en-US" altLang="ja-JP" sz="1400" b="1" dirty="0">
              <a:solidFill>
                <a:srgbClr val="000000"/>
              </a:solidFill>
              <a:latin typeface="Meiryo UI" panose="020B0604030504040204" pitchFamily="50" charset="-128"/>
              <a:ea typeface="Meiryo UI" panose="020B0604030504040204" pitchFamily="50" charset="-128"/>
            </a:endParaRPr>
          </a:p>
          <a:p>
            <a:pPr algn="r">
              <a:defRPr/>
            </a:pPr>
            <a:r>
              <a:rPr lang="ja-JP" altLang="en-US" sz="1200" b="1" dirty="0">
                <a:solidFill>
                  <a:srgbClr val="000000"/>
                </a:solidFill>
                <a:latin typeface="Meiryo UI" panose="020B0604030504040204" pitchFamily="50" charset="-128"/>
                <a:ea typeface="Meiryo UI" panose="020B0604030504040204" pitchFamily="50" charset="-128"/>
              </a:rPr>
              <a:t>（中小企業診断士・社会保険労務士）</a:t>
            </a:r>
          </a:p>
        </p:txBody>
      </p:sp>
      <p:pic>
        <p:nvPicPr>
          <p:cNvPr id="23" name="Picture 52" descr="IB02">
            <a:extLst>
              <a:ext uri="{FF2B5EF4-FFF2-40B4-BE49-F238E27FC236}">
                <a16:creationId xmlns:a16="http://schemas.microsoft.com/office/drawing/2014/main" id="{728B9CBC-17B5-4B4B-A38B-1DFC4E33246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24571" y="32565"/>
            <a:ext cx="1612886" cy="355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図 5">
            <a:extLst>
              <a:ext uri="{FF2B5EF4-FFF2-40B4-BE49-F238E27FC236}">
                <a16:creationId xmlns:a16="http://schemas.microsoft.com/office/drawing/2014/main" id="{57222F97-06A4-4955-A6B7-D98B84CA65C1}"/>
              </a:ext>
            </a:extLst>
          </p:cNvPr>
          <p:cNvPicPr>
            <a:picLocks noChangeAspect="1"/>
          </p:cNvPicPr>
          <p:nvPr/>
        </p:nvPicPr>
        <p:blipFill>
          <a:blip r:embed="rId4" cstate="print">
            <a:extLst>
              <a:ext uri="{28A0092B-C50C-407E-A947-70E740481C1C}">
                <a14:useLocalDpi xmlns:a14="http://schemas.microsoft.com/office/drawing/2010/main" val="0"/>
              </a:ext>
            </a:extLst>
          </a:blip>
          <a:srcRect l="24445" t="6667" r="24445" b="6667"/>
          <a:stretch>
            <a:fillRect/>
          </a:stretch>
        </p:blipFill>
        <p:spPr bwMode="auto">
          <a:xfrm>
            <a:off x="5630982" y="4239075"/>
            <a:ext cx="1001737" cy="1132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テキスト ボックス 23">
            <a:extLst>
              <a:ext uri="{FF2B5EF4-FFF2-40B4-BE49-F238E27FC236}">
                <a16:creationId xmlns:a16="http://schemas.microsoft.com/office/drawing/2014/main" id="{FE786564-D88A-4FE6-836A-C6452A1F8198}"/>
              </a:ext>
            </a:extLst>
          </p:cNvPr>
          <p:cNvSpPr txBox="1"/>
          <p:nvPr/>
        </p:nvSpPr>
        <p:spPr>
          <a:xfrm>
            <a:off x="3736986" y="4078600"/>
            <a:ext cx="1898307" cy="1615827"/>
          </a:xfrm>
          <a:prstGeom prst="rect">
            <a:avLst/>
          </a:prstGeom>
          <a:noFill/>
        </p:spPr>
        <p:txBody>
          <a:bodyPr wrap="square">
            <a:spAutoFit/>
          </a:bodyPr>
          <a:lstStyle/>
          <a:p>
            <a:r>
              <a:rPr lang="ja-JP" altLang="en-US" sz="900" dirty="0">
                <a:latin typeface="Meiryo UI" panose="020B0604030504040204" pitchFamily="50" charset="-128"/>
                <a:ea typeface="Meiryo UI" panose="020B0604030504040204" pitchFamily="50" charset="-128"/>
              </a:rPr>
              <a:t>三井住友海上火災保険株式会社　</a:t>
            </a:r>
          </a:p>
          <a:p>
            <a:r>
              <a:rPr lang="ja-JP" altLang="en-US" sz="900" dirty="0">
                <a:latin typeface="Meiryo UI" panose="020B0604030504040204" pitchFamily="50" charset="-128"/>
                <a:ea typeface="Meiryo UI" panose="020B0604030504040204" pitchFamily="50" charset="-128"/>
              </a:rPr>
              <a:t>リテールマーケット戦略部　</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経営サポートチーム　課長（上席）</a:t>
            </a:r>
          </a:p>
          <a:p>
            <a:endParaRPr lang="ja-JP" altLang="en-US"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金融機関にて法人営業、融資審査、事業再生等の業務に従事した後、</a:t>
            </a:r>
            <a:r>
              <a:rPr lang="en-US" altLang="ja-JP" sz="900" dirty="0">
                <a:latin typeface="Meiryo UI" panose="020B0604030504040204" pitchFamily="50" charset="-128"/>
                <a:ea typeface="Meiryo UI" panose="020B0604030504040204" pitchFamily="50" charset="-128"/>
              </a:rPr>
              <a:t>2007</a:t>
            </a:r>
            <a:r>
              <a:rPr lang="ja-JP" altLang="en-US" sz="900" dirty="0">
                <a:latin typeface="Meiryo UI" panose="020B0604030504040204" pitchFamily="50" charset="-128"/>
                <a:ea typeface="Meiryo UI" panose="020B0604030504040204" pitchFamily="50" charset="-128"/>
              </a:rPr>
              <a:t>年</a:t>
            </a:r>
            <a:r>
              <a:rPr lang="en-US" altLang="ja-JP" sz="900" dirty="0">
                <a:latin typeface="Meiryo UI" panose="020B0604030504040204" pitchFamily="50" charset="-128"/>
                <a:ea typeface="Meiryo UI" panose="020B0604030504040204" pitchFamily="50" charset="-128"/>
              </a:rPr>
              <a:t>10</a:t>
            </a:r>
            <a:r>
              <a:rPr lang="ja-JP" altLang="en-US" sz="900" dirty="0">
                <a:latin typeface="Meiryo UI" panose="020B0604030504040204" pitchFamily="50" charset="-128"/>
                <a:ea typeface="Meiryo UI" panose="020B0604030504040204" pitchFamily="50" charset="-128"/>
              </a:rPr>
              <a:t>月から現職。</a:t>
            </a:r>
          </a:p>
          <a:p>
            <a:r>
              <a:rPr lang="ja-JP" altLang="en-US" sz="900" dirty="0">
                <a:latin typeface="Meiryo UI" panose="020B0604030504040204" pitchFamily="50" charset="-128"/>
                <a:ea typeface="Meiryo UI" panose="020B0604030504040204" pitchFamily="50" charset="-128"/>
              </a:rPr>
              <a:t>中堅・中小企業向けに、就業規則の整備・賃金体系の変更・評価制度の導入等の人事労務アドバイスを中心に活動中。</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AutoShape 72">
            <a:extLst>
              <a:ext uri="{FF2B5EF4-FFF2-40B4-BE49-F238E27FC236}">
                <a16:creationId xmlns:a16="http://schemas.microsoft.com/office/drawing/2014/main" id="{EF46E625-F5B6-4F64-882E-9765DFD11D56}"/>
              </a:ext>
            </a:extLst>
          </p:cNvPr>
          <p:cNvSpPr>
            <a:spLocks noChangeArrowheads="1"/>
          </p:cNvSpPr>
          <p:nvPr/>
        </p:nvSpPr>
        <p:spPr bwMode="auto">
          <a:xfrm>
            <a:off x="42576" y="44311"/>
            <a:ext cx="6768843" cy="1279089"/>
          </a:xfrm>
          <a:prstGeom prst="rect">
            <a:avLst/>
          </a:prstGeom>
          <a:solidFill>
            <a:schemeClr val="accent5">
              <a:lumMod val="50000"/>
            </a:schemeClr>
          </a:solidFill>
          <a:ln w="28575">
            <a:noFill/>
          </a:ln>
        </p:spPr>
        <p:style>
          <a:lnRef idx="1">
            <a:schemeClr val="accent5"/>
          </a:lnRef>
          <a:fillRef idx="1003">
            <a:schemeClr val="dk2"/>
          </a:fillRef>
          <a:effectRef idx="1">
            <a:schemeClr val="accent5"/>
          </a:effectRef>
          <a:fontRef idx="minor">
            <a:schemeClr val="dk1"/>
          </a:fontRef>
        </p:style>
        <p:txBody>
          <a:bodyPr wrap="none"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endParaRPr lang="ja-JP" altLang="en-US" sz="3200" b="1" dirty="0">
              <a:ln w="1143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a:extLst>
              <a:ext uri="{FF2B5EF4-FFF2-40B4-BE49-F238E27FC236}">
                <a16:creationId xmlns:a16="http://schemas.microsoft.com/office/drawing/2014/main" id="{DAA41B65-ECFA-4967-9EB5-CFBFDC8E0DFC}"/>
              </a:ext>
            </a:extLst>
          </p:cNvPr>
          <p:cNvSpPr txBox="1"/>
          <p:nvPr/>
        </p:nvSpPr>
        <p:spPr bwMode="gray">
          <a:xfrm>
            <a:off x="-4122" y="994246"/>
            <a:ext cx="6858000" cy="325410"/>
          </a:xfrm>
          <a:prstGeom prst="rect">
            <a:avLst/>
          </a:prstGeom>
          <a:noFill/>
        </p:spPr>
        <p:txBody>
          <a:bodyPr>
            <a:spAutoFit/>
          </a:bodyPr>
          <a:lstStyle/>
          <a:p>
            <a:pPr algn="ctr">
              <a:lnSpc>
                <a:spcPts val="2000"/>
              </a:lnSpc>
              <a:defRPr/>
            </a:pPr>
            <a:r>
              <a:rPr lang="ja-JP" altLang="en-US" sz="1600" b="1" dirty="0">
                <a:solidFill>
                  <a:schemeClr val="bg1"/>
                </a:solidFill>
                <a:latin typeface="Meiryo UI" panose="020B0604030504040204" pitchFamily="50" charset="-128"/>
                <a:ea typeface="Meiryo UI" panose="020B0604030504040204" pitchFamily="50" charset="-128"/>
              </a:rPr>
              <a:t>～お申込み方法と受講までの流れ～</a:t>
            </a:r>
            <a:endParaRPr lang="ja-JP" altLang="en-US" b="1" dirty="0">
              <a:solidFill>
                <a:schemeClr val="bg1"/>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6EE042E3-5A07-4153-B9E1-CA1C5FC43381}"/>
              </a:ext>
            </a:extLst>
          </p:cNvPr>
          <p:cNvSpPr txBox="1"/>
          <p:nvPr/>
        </p:nvSpPr>
        <p:spPr bwMode="gray">
          <a:xfrm>
            <a:off x="2616200" y="7558556"/>
            <a:ext cx="4110038" cy="707886"/>
          </a:xfrm>
          <a:prstGeom prst="rect">
            <a:avLst/>
          </a:prstGeom>
          <a:noFill/>
        </p:spPr>
        <p:txBody>
          <a:bodyPr wrap="square">
            <a:spAutoFit/>
          </a:bodyPr>
          <a:lstStyle/>
          <a:p>
            <a:pPr>
              <a:defRPr/>
            </a:pPr>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三井住友海上火災保険株式会社</a:t>
            </a:r>
          </a:p>
          <a:p>
            <a:pPr>
              <a:defRPr/>
            </a:pPr>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埼玉支店　熊谷支社</a:t>
            </a:r>
          </a:p>
          <a:p>
            <a:pPr>
              <a:defRPr/>
            </a:pPr>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担当：マンモス・アイ　コンサルティング　</a:t>
            </a:r>
            <a:endParaRPr lang="en-US" altLang="ja-JP" sz="1000" dirty="0">
              <a:solidFill>
                <a:schemeClr val="tx1">
                  <a:lumMod val="75000"/>
                  <a:lumOff val="25000"/>
                </a:schemeClr>
              </a:solidFill>
              <a:latin typeface="Meiryo UI" panose="020B0604030504040204" pitchFamily="50" charset="-128"/>
              <a:ea typeface="Meiryo UI" panose="020B0604030504040204" pitchFamily="50" charset="-128"/>
            </a:endParaRPr>
          </a:p>
          <a:p>
            <a:pPr>
              <a:defRPr/>
            </a:pPr>
            <a:r>
              <a:rPr lang="en-US" altLang="ja-JP" sz="1000" dirty="0">
                <a:solidFill>
                  <a:schemeClr val="tx1">
                    <a:lumMod val="75000"/>
                    <a:lumOff val="25000"/>
                  </a:schemeClr>
                </a:solidFill>
                <a:latin typeface="Meiryo UI" panose="020B0604030504040204" pitchFamily="50" charset="-128"/>
                <a:ea typeface="Meiryo UI" panose="020B0604030504040204" pitchFamily="50" charset="-128"/>
              </a:rPr>
              <a:t>TEL</a:t>
            </a:r>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000" dirty="0">
                <a:solidFill>
                  <a:schemeClr val="tx1">
                    <a:lumMod val="75000"/>
                    <a:lumOff val="25000"/>
                  </a:schemeClr>
                </a:solidFill>
                <a:latin typeface="Meiryo UI" panose="020B0604030504040204" pitchFamily="50" charset="-128"/>
                <a:ea typeface="Meiryo UI" panose="020B0604030504040204" pitchFamily="50" charset="-128"/>
              </a:rPr>
              <a:t>048-527-1111</a:t>
            </a:r>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　　</a:t>
            </a:r>
            <a:r>
              <a:rPr lang="en-US" altLang="ja-JP" sz="1000" dirty="0">
                <a:solidFill>
                  <a:schemeClr val="tx1">
                    <a:lumMod val="75000"/>
                    <a:lumOff val="25000"/>
                  </a:schemeClr>
                </a:solidFill>
                <a:latin typeface="Meiryo UI" panose="020B0604030504040204" pitchFamily="50" charset="-128"/>
                <a:ea typeface="Meiryo UI" panose="020B0604030504040204" pitchFamily="50" charset="-128"/>
              </a:rPr>
              <a:t>FAX</a:t>
            </a:r>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000" dirty="0">
                <a:solidFill>
                  <a:schemeClr val="tx1">
                    <a:lumMod val="75000"/>
                    <a:lumOff val="25000"/>
                  </a:schemeClr>
                </a:solidFill>
                <a:latin typeface="Meiryo UI" panose="020B0604030504040204" pitchFamily="50" charset="-128"/>
                <a:ea typeface="Meiryo UI" panose="020B0604030504040204" pitchFamily="50" charset="-128"/>
              </a:rPr>
              <a:t>048-527-7703</a:t>
            </a:r>
            <a:endParaRPr lang="ja-JP" altLang="en-US" sz="1000" b="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820F4B5D-FD53-4AB2-B926-CC57032D95A4}"/>
              </a:ext>
            </a:extLst>
          </p:cNvPr>
          <p:cNvSpPr/>
          <p:nvPr/>
        </p:nvSpPr>
        <p:spPr bwMode="gray">
          <a:xfrm>
            <a:off x="440777" y="7574579"/>
            <a:ext cx="2073823" cy="66978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eiryo UI" panose="020B0604030504040204" pitchFamily="50" charset="-128"/>
                <a:ea typeface="Meiryo UI" panose="020B0604030504040204" pitchFamily="50" charset="-128"/>
              </a:rPr>
              <a:t>お問い合わせ先</a:t>
            </a:r>
          </a:p>
        </p:txBody>
      </p:sp>
      <p:sp>
        <p:nvSpPr>
          <p:cNvPr id="6" name="テキスト ボックス 5">
            <a:extLst>
              <a:ext uri="{FF2B5EF4-FFF2-40B4-BE49-F238E27FC236}">
                <a16:creationId xmlns:a16="http://schemas.microsoft.com/office/drawing/2014/main" id="{643FE830-5CF2-4FA6-A673-00497A95707D}"/>
              </a:ext>
            </a:extLst>
          </p:cNvPr>
          <p:cNvSpPr txBox="1"/>
          <p:nvPr/>
        </p:nvSpPr>
        <p:spPr bwMode="gray">
          <a:xfrm>
            <a:off x="280988" y="6819534"/>
            <a:ext cx="6467475" cy="254000"/>
          </a:xfrm>
          <a:prstGeom prst="rect">
            <a:avLst/>
          </a:prstGeom>
          <a:noFill/>
          <a:ln>
            <a:noFill/>
          </a:ln>
        </p:spPr>
        <p:txBody>
          <a:bodyPr>
            <a:spAutoFit/>
          </a:bodyPr>
          <a:lstStyle/>
          <a:p>
            <a:pPr algn="ctr">
              <a:defRPr/>
            </a:pPr>
            <a:r>
              <a:rPr lang="ja-JP" altLang="en-US" sz="1050" dirty="0">
                <a:solidFill>
                  <a:schemeClr val="tx1">
                    <a:lumMod val="75000"/>
                    <a:lumOff val="25000"/>
                  </a:schemeClr>
                </a:solidFill>
                <a:latin typeface="Meiryo UI" panose="020B0604030504040204" pitchFamily="50" charset="-128"/>
                <a:ea typeface="Meiryo UI" panose="020B0604030504040204" pitchFamily="50" charset="-128"/>
              </a:rPr>
              <a:t>三井住友海上では、外部専門家と連携し、企業･法人経営者の皆様に有益な情報をご提供いたしております。</a:t>
            </a:r>
          </a:p>
        </p:txBody>
      </p:sp>
      <p:sp>
        <p:nvSpPr>
          <p:cNvPr id="7" name="テキスト ボックス 1">
            <a:extLst>
              <a:ext uri="{FF2B5EF4-FFF2-40B4-BE49-F238E27FC236}">
                <a16:creationId xmlns:a16="http://schemas.microsoft.com/office/drawing/2014/main" id="{4B2A81B4-6117-44CA-8CB1-7DD8FE091D01}"/>
              </a:ext>
            </a:extLst>
          </p:cNvPr>
          <p:cNvSpPr txBox="1">
            <a:spLocks noChangeArrowheads="1"/>
          </p:cNvSpPr>
          <p:nvPr/>
        </p:nvSpPr>
        <p:spPr bwMode="auto">
          <a:xfrm>
            <a:off x="202253" y="1366960"/>
            <a:ext cx="29559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b="1" u="sng" dirty="0">
                <a:latin typeface="Meiryo UI" panose="020B0604030504040204" pitchFamily="50" charset="-128"/>
                <a:ea typeface="Meiryo UI" panose="020B0604030504040204" pitchFamily="50" charset="-128"/>
              </a:rPr>
              <a:t>１．お申込方法　</a:t>
            </a:r>
          </a:p>
        </p:txBody>
      </p:sp>
      <p:cxnSp>
        <p:nvCxnSpPr>
          <p:cNvPr id="8" name="直線コネクタ 7">
            <a:extLst>
              <a:ext uri="{FF2B5EF4-FFF2-40B4-BE49-F238E27FC236}">
                <a16:creationId xmlns:a16="http://schemas.microsoft.com/office/drawing/2014/main" id="{0346E60B-742E-477A-91C4-ACC9271BDE23}"/>
              </a:ext>
            </a:extLst>
          </p:cNvPr>
          <p:cNvCxnSpPr>
            <a:cxnSpLocks/>
          </p:cNvCxnSpPr>
          <p:nvPr/>
        </p:nvCxnSpPr>
        <p:spPr>
          <a:xfrm flipV="1">
            <a:off x="270791" y="7341694"/>
            <a:ext cx="6354487" cy="2681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B0A41A08-B861-4ABE-BE72-DC98361D7FCD}"/>
              </a:ext>
            </a:extLst>
          </p:cNvPr>
          <p:cNvSpPr txBox="1"/>
          <p:nvPr/>
        </p:nvSpPr>
        <p:spPr>
          <a:xfrm>
            <a:off x="5589740" y="1421045"/>
            <a:ext cx="1198258" cy="392415"/>
          </a:xfrm>
          <a:prstGeom prst="rect">
            <a:avLst/>
          </a:prstGeom>
          <a:noFill/>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二次元コードからの</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お申込みはこちら</a:t>
            </a:r>
          </a:p>
        </p:txBody>
      </p:sp>
      <p:sp>
        <p:nvSpPr>
          <p:cNvPr id="10" name="正方形/長方形 9">
            <a:extLst>
              <a:ext uri="{FF2B5EF4-FFF2-40B4-BE49-F238E27FC236}">
                <a16:creationId xmlns:a16="http://schemas.microsoft.com/office/drawing/2014/main" id="{7075A9C6-C798-4F0C-A31E-90093AEDB4D1}"/>
              </a:ext>
            </a:extLst>
          </p:cNvPr>
          <p:cNvSpPr/>
          <p:nvPr/>
        </p:nvSpPr>
        <p:spPr bwMode="gray">
          <a:xfrm>
            <a:off x="202253" y="1830216"/>
            <a:ext cx="814692" cy="978477"/>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eiryo UI" panose="020B0604030504040204" pitchFamily="50" charset="-128"/>
                <a:ea typeface="Meiryo UI" panose="020B0604030504040204" pitchFamily="50" charset="-128"/>
              </a:rPr>
              <a:t>申込方法</a:t>
            </a:r>
          </a:p>
        </p:txBody>
      </p:sp>
      <p:sp>
        <p:nvSpPr>
          <p:cNvPr id="11" name="テキスト ボックス 10">
            <a:extLst>
              <a:ext uri="{FF2B5EF4-FFF2-40B4-BE49-F238E27FC236}">
                <a16:creationId xmlns:a16="http://schemas.microsoft.com/office/drawing/2014/main" id="{A9B9F57D-F64E-40B9-B575-C0E874371DD8}"/>
              </a:ext>
            </a:extLst>
          </p:cNvPr>
          <p:cNvSpPr txBox="1"/>
          <p:nvPr/>
        </p:nvSpPr>
        <p:spPr>
          <a:xfrm>
            <a:off x="1016944" y="1828692"/>
            <a:ext cx="4640906" cy="970595"/>
          </a:xfrm>
          <a:prstGeom prst="rect">
            <a:avLst/>
          </a:prstGeom>
          <a:solidFill>
            <a:schemeClr val="accent1">
              <a:lumMod val="20000"/>
              <a:lumOff val="80000"/>
            </a:schemeClr>
          </a:solidFill>
        </p:spPr>
        <p:txBody>
          <a:bodyPr wrap="square" anchor="ctr" anchorCtr="0">
            <a:noAutofit/>
          </a:bodyPr>
          <a:lstStyle/>
          <a:p>
            <a:pPr>
              <a:defRPr/>
            </a:pPr>
            <a:endParaRPr lang="en-US" altLang="ja-JP" sz="1600" b="1" dirty="0">
              <a:latin typeface="Meiryo UI" panose="020B0604030504040204" pitchFamily="50" charset="-128"/>
              <a:ea typeface="Meiryo UI" panose="020B0604030504040204" pitchFamily="50" charset="-128"/>
            </a:endParaRPr>
          </a:p>
          <a:p>
            <a:pPr>
              <a:defRPr/>
            </a:pPr>
            <a:r>
              <a:rPr lang="ja-JP" altLang="en-US" sz="1400" b="1" dirty="0">
                <a:latin typeface="Meiryo UI" panose="020B0604030504040204" pitchFamily="50" charset="-128"/>
                <a:ea typeface="Meiryo UI" panose="020B0604030504040204" pitchFamily="50" charset="-128"/>
              </a:rPr>
              <a:t>以下のＵＲＬ、もしくは右の二次元コードよりご登録ください。</a:t>
            </a:r>
            <a:endParaRPr lang="en-US" altLang="ja-JP" sz="1400" b="1" dirty="0">
              <a:latin typeface="Meiryo UI" panose="020B0604030504040204" pitchFamily="50" charset="-128"/>
              <a:ea typeface="Meiryo UI" panose="020B0604030504040204" pitchFamily="50" charset="-128"/>
            </a:endParaRPr>
          </a:p>
          <a:p>
            <a:pPr>
              <a:defRPr/>
            </a:pPr>
            <a:r>
              <a:rPr lang="en-US" altLang="ja-JP" sz="1400" u="sng" kern="100" spc="-30" dirty="0">
                <a:solidFill>
                  <a:schemeClr val="accent2"/>
                </a:solidFill>
                <a:latin typeface="Meiryo UI" panose="020B0604030504040204" pitchFamily="50" charset="-128"/>
                <a:ea typeface="Meiryo UI" panose="020B0604030504040204" pitchFamily="50" charset="-128"/>
              </a:rPr>
              <a:t>https://forms.office.com/r/t2szAWfNWi</a:t>
            </a:r>
          </a:p>
          <a:p>
            <a:pPr>
              <a:defRPr/>
            </a:pPr>
            <a:endParaRPr lang="en-US" altLang="ja-JP" sz="1200" b="1" dirty="0">
              <a:latin typeface="Meiryo UI" panose="020B0604030504040204" pitchFamily="50" charset="-128"/>
              <a:ea typeface="Meiryo UI" panose="020B0604030504040204" pitchFamily="50" charset="-128"/>
            </a:endParaRPr>
          </a:p>
        </p:txBody>
      </p:sp>
      <p:sp>
        <p:nvSpPr>
          <p:cNvPr id="12" name="テキスト ボックス 18">
            <a:extLst>
              <a:ext uri="{FF2B5EF4-FFF2-40B4-BE49-F238E27FC236}">
                <a16:creationId xmlns:a16="http://schemas.microsoft.com/office/drawing/2014/main" id="{C148192F-0ED5-4185-9166-1F329D7E4A25}"/>
              </a:ext>
            </a:extLst>
          </p:cNvPr>
          <p:cNvSpPr txBox="1">
            <a:spLocks noChangeArrowheads="1"/>
          </p:cNvSpPr>
          <p:nvPr/>
        </p:nvSpPr>
        <p:spPr bwMode="auto">
          <a:xfrm>
            <a:off x="202253" y="3052947"/>
            <a:ext cx="64230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b="1" u="sng" dirty="0">
                <a:latin typeface="Meiryo UI" panose="020B0604030504040204" pitchFamily="50" charset="-128"/>
                <a:ea typeface="Meiryo UI" panose="020B0604030504040204" pitchFamily="50" charset="-128"/>
              </a:rPr>
              <a:t>２．受講までの流れ</a:t>
            </a:r>
          </a:p>
        </p:txBody>
      </p:sp>
      <p:sp>
        <p:nvSpPr>
          <p:cNvPr id="13" name="テキスト ボックス 4">
            <a:extLst>
              <a:ext uri="{FF2B5EF4-FFF2-40B4-BE49-F238E27FC236}">
                <a16:creationId xmlns:a16="http://schemas.microsoft.com/office/drawing/2014/main" id="{15C005B3-D759-4936-A2D7-97B42B249171}"/>
              </a:ext>
            </a:extLst>
          </p:cNvPr>
          <p:cNvSpPr txBox="1">
            <a:spLocks noChangeArrowheads="1"/>
          </p:cNvSpPr>
          <p:nvPr/>
        </p:nvSpPr>
        <p:spPr bwMode="auto">
          <a:xfrm>
            <a:off x="270791" y="3522636"/>
            <a:ext cx="647767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defRPr/>
            </a:pPr>
            <a:r>
              <a:rPr lang="ja-JP" altLang="en-US" sz="1100" dirty="0">
                <a:latin typeface="Meiryo UI" panose="020B0604030504040204" pitchFamily="50" charset="-128"/>
                <a:ea typeface="Meiryo UI" panose="020B0604030504040204" pitchFamily="50" charset="-128"/>
              </a:rPr>
              <a:t>＜開催前日まで＞</a:t>
            </a:r>
            <a:endParaRPr lang="en-US" altLang="ja-JP" sz="1100" dirty="0">
              <a:latin typeface="Meiryo UI" panose="020B0604030504040204" pitchFamily="50" charset="-128"/>
              <a:ea typeface="Meiryo UI" panose="020B0604030504040204" pitchFamily="50" charset="-128"/>
            </a:endParaRPr>
          </a:p>
          <a:p>
            <a:pPr>
              <a:defRPr/>
            </a:pPr>
            <a:r>
              <a:rPr lang="ja-JP" altLang="en-US" sz="1100" dirty="0">
                <a:latin typeface="Meiryo UI" panose="020B0604030504040204" pitchFamily="50" charset="-128"/>
                <a:ea typeface="Meiryo UI" panose="020B0604030504040204" pitchFamily="50" charset="-128"/>
              </a:rPr>
              <a:t>セミナー前日までに、お申込みいただいたメールアドレス宛に、</a:t>
            </a:r>
            <a:r>
              <a:rPr lang="en-US" altLang="ja-JP" sz="1100" dirty="0">
                <a:latin typeface="Meiryo UI" panose="020B0604030504040204" pitchFamily="50" charset="-128"/>
                <a:ea typeface="Meiryo UI" panose="020B0604030504040204" pitchFamily="50" charset="-128"/>
              </a:rPr>
              <a:t>ZOOM</a:t>
            </a:r>
            <a:r>
              <a:rPr lang="ja-JP" altLang="en-US" sz="1100" dirty="0">
                <a:latin typeface="Meiryo UI" panose="020B0604030504040204" pitchFamily="50" charset="-128"/>
                <a:ea typeface="Meiryo UI" panose="020B0604030504040204" pitchFamily="50" charset="-128"/>
              </a:rPr>
              <a:t>情報を記載したメールをお送りいたします。</a:t>
            </a:r>
          </a:p>
        </p:txBody>
      </p:sp>
      <p:sp>
        <p:nvSpPr>
          <p:cNvPr id="14" name="テキスト ボックス 21">
            <a:extLst>
              <a:ext uri="{FF2B5EF4-FFF2-40B4-BE49-F238E27FC236}">
                <a16:creationId xmlns:a16="http://schemas.microsoft.com/office/drawing/2014/main" id="{7F4BC414-15B1-4C30-A9F5-318E888C196A}"/>
              </a:ext>
            </a:extLst>
          </p:cNvPr>
          <p:cNvSpPr txBox="1">
            <a:spLocks noChangeArrowheads="1"/>
          </p:cNvSpPr>
          <p:nvPr/>
        </p:nvSpPr>
        <p:spPr bwMode="auto">
          <a:xfrm>
            <a:off x="270791" y="4089228"/>
            <a:ext cx="605948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1100" dirty="0">
                <a:latin typeface="Meiryo UI" panose="020B0604030504040204" pitchFamily="50" charset="-128"/>
                <a:ea typeface="Meiryo UI" panose="020B0604030504040204" pitchFamily="50" charset="-128"/>
              </a:rPr>
              <a:t>＜開催当日＞</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開始時間になりましたら、案内メールに記載された</a:t>
            </a:r>
            <a:r>
              <a:rPr lang="en-US" altLang="ja-JP" sz="1100" dirty="0">
                <a:latin typeface="Meiryo UI" panose="020B0604030504040204" pitchFamily="50" charset="-128"/>
                <a:ea typeface="Meiryo UI" panose="020B0604030504040204" pitchFamily="50" charset="-128"/>
              </a:rPr>
              <a:t>ZOOM</a:t>
            </a:r>
            <a:r>
              <a:rPr lang="ja-JP" altLang="en-US" sz="1100" dirty="0">
                <a:latin typeface="Meiryo UI" panose="020B0604030504040204" pitchFamily="50" charset="-128"/>
                <a:ea typeface="Meiryo UI" panose="020B0604030504040204" pitchFamily="50" charset="-128"/>
              </a:rPr>
              <a:t>情報でアクセスいただき、ログインしてください。</a:t>
            </a:r>
            <a:endParaRPr lang="en-US" altLang="ja-JP" sz="1100" dirty="0">
              <a:latin typeface="Meiryo UI" panose="020B0604030504040204" pitchFamily="50" charset="-128"/>
              <a:ea typeface="Meiryo UI" panose="020B0604030504040204" pitchFamily="50" charset="-128"/>
            </a:endParaRPr>
          </a:p>
        </p:txBody>
      </p:sp>
      <p:sp>
        <p:nvSpPr>
          <p:cNvPr id="15" name="テキスト ボックス 28">
            <a:extLst>
              <a:ext uri="{FF2B5EF4-FFF2-40B4-BE49-F238E27FC236}">
                <a16:creationId xmlns:a16="http://schemas.microsoft.com/office/drawing/2014/main" id="{1814AFE3-1FD4-43C6-85D4-D55FAF35A3C9}"/>
              </a:ext>
            </a:extLst>
          </p:cNvPr>
          <p:cNvSpPr txBox="1">
            <a:spLocks noChangeArrowheads="1"/>
          </p:cNvSpPr>
          <p:nvPr/>
        </p:nvSpPr>
        <p:spPr bwMode="auto">
          <a:xfrm>
            <a:off x="440777" y="4719952"/>
            <a:ext cx="5719517" cy="1938992"/>
          </a:xfrm>
          <a:prstGeom prst="rect">
            <a:avLst/>
          </a:prstGeom>
          <a:noFill/>
          <a:ln w="3175">
            <a:solidFill>
              <a:schemeClr val="bg1">
                <a:lumMod val="5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171450" indent="-171450">
              <a:buFont typeface="Wingdings" panose="05000000000000000000" pitchFamily="2" charset="2"/>
              <a:buChar char="ü"/>
            </a:pPr>
            <a:r>
              <a:rPr lang="ja-JP" altLang="ja-JP" sz="1000" dirty="0">
                <a:latin typeface="Meiryo UI" panose="020B0604030504040204" pitchFamily="50" charset="-128"/>
                <a:ea typeface="Meiryo UI" panose="020B0604030504040204" pitchFamily="50" charset="-128"/>
              </a:rPr>
              <a:t>当日はパソコン、タブレットなどインターネットに接続可能な端末をご用意ください。</a:t>
            </a:r>
            <a:br>
              <a:rPr lang="en-US" altLang="ja-JP" sz="1000" dirty="0">
                <a:latin typeface="Meiryo UI" panose="020B0604030504040204" pitchFamily="50" charset="-128"/>
                <a:ea typeface="Meiryo UI" panose="020B0604030504040204" pitchFamily="50" charset="-128"/>
              </a:rPr>
            </a:br>
            <a:r>
              <a:rPr lang="ja-JP" altLang="ja-JP" sz="1000" dirty="0">
                <a:latin typeface="Meiryo UI" panose="020B0604030504040204" pitchFamily="50" charset="-128"/>
                <a:ea typeface="Meiryo UI" panose="020B0604030504040204" pitchFamily="50" charset="-128"/>
              </a:rPr>
              <a:t>スマートフォンでも参加可能ですが、投影</a:t>
            </a:r>
            <a:r>
              <a:rPr lang="ja-JP" altLang="en-US" sz="1000" dirty="0">
                <a:latin typeface="Meiryo UI" panose="020B0604030504040204" pitchFamily="50" charset="-128"/>
                <a:ea typeface="Meiryo UI" panose="020B0604030504040204" pitchFamily="50" charset="-128"/>
              </a:rPr>
              <a:t>する資料をご覧いただくため、</a:t>
            </a:r>
            <a:r>
              <a:rPr lang="ja-JP" altLang="ja-JP" sz="1000" dirty="0">
                <a:latin typeface="Meiryo UI" panose="020B0604030504040204" pitchFamily="50" charset="-128"/>
                <a:ea typeface="Meiryo UI" panose="020B0604030504040204" pitchFamily="50" charset="-128"/>
              </a:rPr>
              <a:t>パソコン</a:t>
            </a:r>
            <a:r>
              <a:rPr lang="ja-JP" altLang="en-US" sz="1000" dirty="0">
                <a:latin typeface="Meiryo UI" panose="020B0604030504040204" pitchFamily="50" charset="-128"/>
                <a:ea typeface="Meiryo UI" panose="020B0604030504040204" pitchFamily="50" charset="-128"/>
              </a:rPr>
              <a:t>等</a:t>
            </a:r>
            <a:r>
              <a:rPr lang="ja-JP" altLang="ja-JP" sz="1000" dirty="0">
                <a:latin typeface="Meiryo UI" panose="020B0604030504040204" pitchFamily="50" charset="-128"/>
                <a:ea typeface="Meiryo UI" panose="020B0604030504040204" pitchFamily="50" charset="-128"/>
              </a:rPr>
              <a:t>での参加を推奨いたします。</a:t>
            </a:r>
            <a:endParaRPr lang="en-US" altLang="ja-JP" sz="1000" dirty="0">
              <a:latin typeface="Meiryo UI" panose="020B0604030504040204" pitchFamily="50" charset="-128"/>
              <a:ea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ü"/>
            </a:pPr>
            <a:r>
              <a:rPr lang="ja-JP" altLang="en-US" sz="1000" dirty="0">
                <a:latin typeface="Meiryo UI" panose="020B0604030504040204" pitchFamily="50" charset="-128"/>
                <a:ea typeface="Meiryo UI" panose="020B0604030504040204" pitchFamily="50" charset="-128"/>
              </a:rPr>
              <a:t>必要に応じて、ヘッドホン又はイヤホンをご用意ください。音声が聞こえやすくなる場合があります。</a:t>
            </a:r>
            <a:endParaRPr lang="en-US" altLang="ja-JP" sz="10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ü"/>
            </a:pPr>
            <a:endParaRPr lang="en-US" altLang="ja-JP" sz="10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ü"/>
            </a:pPr>
            <a:r>
              <a:rPr lang="ja-JP" altLang="en-US" sz="1000" dirty="0">
                <a:latin typeface="Meiryo UI" panose="020B0604030504040204" pitchFamily="50" charset="-128"/>
                <a:ea typeface="Meiryo UI" panose="020B0604030504040204" pitchFamily="50" charset="-128"/>
              </a:rPr>
              <a:t>当セミナーの録画・録音・撮影、および二次利用、詳細内容の</a:t>
            </a:r>
            <a:r>
              <a:rPr lang="en-US" altLang="ja-JP" sz="1000">
                <a:latin typeface="Meiryo UI" panose="020B0604030504040204" pitchFamily="50" charset="-128"/>
                <a:ea typeface="Meiryo UI" panose="020B0604030504040204" pitchFamily="50" charset="-128"/>
              </a:rPr>
              <a:t>SNS</a:t>
            </a:r>
            <a:r>
              <a:rPr lang="ja-JP" altLang="en-US" sz="1000" dirty="0">
                <a:latin typeface="Meiryo UI" panose="020B0604030504040204" pitchFamily="50" charset="-128"/>
                <a:ea typeface="Meiryo UI" panose="020B0604030504040204" pitchFamily="50" charset="-128"/>
              </a:rPr>
              <a:t>への投稿は固くお断りいたします。</a:t>
            </a:r>
            <a:endParaRPr lang="en-US" altLang="ja-JP" sz="10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ü"/>
            </a:pPr>
            <a:endParaRPr lang="en-US" altLang="ja-JP" sz="10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ü"/>
            </a:pPr>
            <a:r>
              <a:rPr lang="ja-JP" altLang="en-US" sz="1000" dirty="0">
                <a:latin typeface="Meiryo UI" panose="020B0604030504040204" pitchFamily="50" charset="-128"/>
                <a:ea typeface="Meiryo UI" panose="020B0604030504040204" pitchFamily="50" charset="-128"/>
              </a:rPr>
              <a:t>ライブ配信となりますため、映像や音声が乱れる場合もございます。</a:t>
            </a:r>
            <a:endParaRPr lang="en-US" altLang="ja-JP" sz="10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ü"/>
            </a:pPr>
            <a:endParaRPr lang="en-US" altLang="ja-JP" sz="10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ü"/>
            </a:pPr>
            <a:r>
              <a:rPr lang="ja-JP" altLang="en-US" sz="1000" u="sng" dirty="0">
                <a:latin typeface="Meiryo UI" panose="020B0604030504040204" pitchFamily="50" charset="-128"/>
                <a:ea typeface="Meiryo UI" panose="020B0604030504040204" pitchFamily="50" charset="-128"/>
              </a:rPr>
              <a:t>当日の接続方法や、接続トラブル等に関するお問い合わせ窓口のご用意はございません</a:t>
            </a:r>
            <a:r>
              <a:rPr lang="ja-JP" altLang="en-US" sz="1000" dirty="0">
                <a:latin typeface="Meiryo UI" panose="020B0604030504040204" pitchFamily="50" charset="-128"/>
                <a:ea typeface="Meiryo UI" panose="020B0604030504040204" pitchFamily="50" charset="-128"/>
              </a:rPr>
              <a:t>。</a:t>
            </a:r>
            <a:br>
              <a:rPr lang="en-US" altLang="ja-JP" sz="1000" dirty="0">
                <a:latin typeface="Meiryo UI" panose="020B0604030504040204" pitchFamily="50" charset="-128"/>
                <a:ea typeface="Meiryo UI" panose="020B0604030504040204" pitchFamily="50" charset="-128"/>
              </a:rPr>
            </a:br>
            <a:r>
              <a:rPr lang="ja-JP" altLang="en-US" sz="1000" dirty="0">
                <a:latin typeface="Meiryo UI" panose="020B0604030504040204" pitchFamily="50" charset="-128"/>
                <a:ea typeface="Meiryo UI" panose="020B0604030504040204" pitchFamily="50" charset="-128"/>
              </a:rPr>
              <a:t>画面のフリーズや音声が聞こえない等の不具合が生じた際は、一旦、</a:t>
            </a:r>
            <a:r>
              <a:rPr lang="en-US" altLang="ja-JP" sz="1000" dirty="0">
                <a:latin typeface="Meiryo UI" panose="020B0604030504040204" pitchFamily="50" charset="-128"/>
                <a:ea typeface="Meiryo UI" panose="020B0604030504040204" pitchFamily="50" charset="-128"/>
              </a:rPr>
              <a:t>Web</a:t>
            </a:r>
            <a:r>
              <a:rPr lang="ja-JP" altLang="en-US" sz="1000" dirty="0">
                <a:latin typeface="Meiryo UI" panose="020B0604030504040204" pitchFamily="50" charset="-128"/>
                <a:ea typeface="Meiryo UI" panose="020B0604030504040204" pitchFamily="50" charset="-128"/>
              </a:rPr>
              <a:t>セミナーから退出し、再度入り直しをお試しください。</a:t>
            </a:r>
          </a:p>
        </p:txBody>
      </p:sp>
      <p:sp>
        <p:nvSpPr>
          <p:cNvPr id="16" name="テキスト ボックス 15">
            <a:extLst>
              <a:ext uri="{FF2B5EF4-FFF2-40B4-BE49-F238E27FC236}">
                <a16:creationId xmlns:a16="http://schemas.microsoft.com/office/drawing/2014/main" id="{010A5B7E-7664-4FFB-A71D-6B3B9346C27F}"/>
              </a:ext>
            </a:extLst>
          </p:cNvPr>
          <p:cNvSpPr txBox="1"/>
          <p:nvPr/>
        </p:nvSpPr>
        <p:spPr bwMode="gray">
          <a:xfrm>
            <a:off x="836712" y="258280"/>
            <a:ext cx="6525150" cy="796690"/>
          </a:xfrm>
          <a:prstGeom prst="rect">
            <a:avLst/>
          </a:prstGeom>
          <a:noFill/>
        </p:spPr>
        <p:txBody>
          <a:bodyPr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w="11430"/>
                <a:solidFill>
                  <a:srgbClr val="FFFF00"/>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rPr>
              <a:t>＜トラック運送事業者さま向け：参加無料＞</a:t>
            </a:r>
            <a:endParaRPr kumimoji="1" lang="en-US" altLang="ja-JP" sz="1400" b="1" i="0" u="none" strike="noStrike" kern="1200" cap="none" spc="0" normalizeH="0" baseline="0" noProof="0" dirty="0">
              <a:ln w="11430"/>
              <a:solidFill>
                <a:srgbClr val="FFFF00"/>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w="11430"/>
                <a:solidFill>
                  <a:srgbClr val="FFFF00"/>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600" b="1" i="0" u="none" strike="noStrike" kern="1200" cap="none" spc="0" normalizeH="0" baseline="0" noProof="0" dirty="0">
                <a:ln w="11430"/>
                <a:solidFill>
                  <a:srgbClr val="FFFF00"/>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rPr>
              <a:t>2024</a:t>
            </a:r>
            <a:r>
              <a:rPr kumimoji="1" lang="ja-JP" altLang="en-US" sz="1600" b="1" i="0" u="none" strike="noStrike" kern="1200" cap="none" spc="0" normalizeH="0" baseline="0" noProof="0" dirty="0">
                <a:ln w="11430"/>
                <a:solidFill>
                  <a:srgbClr val="FFFF00"/>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rPr>
              <a:t>年度になり、いよいよ本番！</a:t>
            </a:r>
            <a:endParaRPr kumimoji="1" lang="en-US" altLang="ja-JP" sz="1600" b="1" i="0" u="none" strike="noStrike" kern="1200" cap="none" spc="0" normalizeH="0" baseline="0" noProof="0" dirty="0">
              <a:ln w="11430"/>
              <a:solidFill>
                <a:srgbClr val="FFFF00"/>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800" b="1" i="0" u="none" strike="noStrike" kern="1200" cap="none" spc="0" normalizeH="0" baseline="0" noProof="0" dirty="0">
                <a:ln w="11430"/>
                <a:solidFill>
                  <a:srgbClr val="FFFF00"/>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400" b="1" i="0" u="none" strike="noStrike" kern="1200" cap="none" spc="0" normalizeH="0" baseline="0" noProof="0" dirty="0">
                <a:ln w="11430"/>
                <a:solidFill>
                  <a:srgbClr val="FFFF00"/>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rPr>
              <a:t>いま取組むべき「</a:t>
            </a:r>
            <a:r>
              <a:rPr kumimoji="1" lang="en-US" altLang="ja-JP" sz="2400" b="1" i="0" u="none" strike="noStrike" kern="1200" cap="none" spc="0" normalizeH="0" baseline="0" noProof="0" dirty="0">
                <a:ln w="11430"/>
                <a:solidFill>
                  <a:srgbClr val="FFFF00"/>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rPr>
              <a:t>2024</a:t>
            </a:r>
            <a:r>
              <a:rPr kumimoji="1" lang="ja-JP" altLang="en-US" sz="2400" b="1" i="0" u="none" strike="noStrike" kern="1200" cap="none" spc="0" normalizeH="0" baseline="0" noProof="0" dirty="0">
                <a:ln w="11430"/>
                <a:solidFill>
                  <a:srgbClr val="FFFF00"/>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rPr>
              <a:t>年問題」対応</a:t>
            </a:r>
            <a:endParaRPr kumimoji="1" lang="en-US" altLang="ja-JP" sz="2800" b="1" i="0" u="none" strike="noStrike" kern="1200" cap="none" spc="0" normalizeH="0" baseline="0" noProof="0" dirty="0">
              <a:ln w="11430"/>
              <a:solidFill>
                <a:srgbClr val="FFFF00"/>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spcBef>
                <a:spcPts val="300"/>
              </a:spcBef>
              <a:defRPr/>
            </a:pPr>
            <a:endParaRPr lang="ja-JP" altLang="en-US" sz="1100" b="1" dirty="0">
              <a:solidFill>
                <a:srgbClr val="FFFF99"/>
              </a:solidFill>
              <a:effectLst>
                <a:glow rad="101600">
                  <a:srgbClr val="0A3C1B">
                    <a:alpha val="60000"/>
                  </a:srgbClr>
                </a:glow>
              </a:effectLst>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EDC4A6BE-84EB-4FE3-A333-6BBCBB1FF2DD}"/>
              </a:ext>
            </a:extLst>
          </p:cNvPr>
          <p:cNvSpPr txBox="1">
            <a:spLocks noChangeArrowheads="1"/>
          </p:cNvSpPr>
          <p:nvPr/>
        </p:nvSpPr>
        <p:spPr bwMode="gray">
          <a:xfrm>
            <a:off x="188119" y="9163050"/>
            <a:ext cx="648176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1798638"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a:defRPr/>
            </a:pPr>
            <a:r>
              <a:rPr lang="en-US" altLang="ja-JP" sz="900" dirty="0">
                <a:solidFill>
                  <a:srgbClr val="404040"/>
                </a:solidFill>
                <a:latin typeface="ＭＳ ゴシック" pitchFamily="49" charset="-128"/>
                <a:ea typeface="ＭＳ ゴシック" pitchFamily="49" charset="-128"/>
              </a:rPr>
              <a:t>【</a:t>
            </a:r>
            <a:r>
              <a:rPr lang="ja-JP" altLang="en-US" sz="900" dirty="0">
                <a:solidFill>
                  <a:srgbClr val="404040"/>
                </a:solidFill>
                <a:latin typeface="ＭＳ ゴシック" pitchFamily="49" charset="-128"/>
                <a:ea typeface="ＭＳ ゴシック" pitchFamily="49" charset="-128"/>
              </a:rPr>
              <a:t>お願い</a:t>
            </a:r>
            <a:r>
              <a:rPr lang="en-US" altLang="ja-JP" sz="900" dirty="0">
                <a:solidFill>
                  <a:srgbClr val="404040"/>
                </a:solidFill>
                <a:latin typeface="ＭＳ ゴシック" pitchFamily="49" charset="-128"/>
                <a:ea typeface="ＭＳ ゴシック" pitchFamily="49" charset="-128"/>
              </a:rPr>
              <a:t>】</a:t>
            </a:r>
            <a:r>
              <a:rPr lang="ja-JP" altLang="en-US" sz="900" dirty="0">
                <a:solidFill>
                  <a:srgbClr val="404040"/>
                </a:solidFill>
                <a:latin typeface="ＭＳ ゴシック" pitchFamily="49" charset="-128"/>
                <a:ea typeface="ＭＳ ゴシック" pitchFamily="49" charset="-128"/>
              </a:rPr>
              <a:t>同業にあたるお立場の方、個人の方、その他当社の判断により、セミナーへのご参加をご遠慮いただく場合が</a:t>
            </a:r>
            <a:br>
              <a:rPr lang="en-US" altLang="ja-JP" sz="900" dirty="0">
                <a:solidFill>
                  <a:srgbClr val="404040"/>
                </a:solidFill>
                <a:latin typeface="ＭＳ ゴシック" pitchFamily="49" charset="-128"/>
                <a:ea typeface="ＭＳ ゴシック" pitchFamily="49" charset="-128"/>
              </a:rPr>
            </a:br>
            <a:r>
              <a:rPr lang="ja-JP" altLang="en-US" sz="900" dirty="0">
                <a:solidFill>
                  <a:srgbClr val="404040"/>
                </a:solidFill>
                <a:latin typeface="ＭＳ ゴシック" pitchFamily="49" charset="-128"/>
                <a:ea typeface="ＭＳ ゴシック" pitchFamily="49" charset="-128"/>
              </a:rPr>
              <a:t>　　　　　ございます。その場合の理由等については、ご説明致しかねますので予めご了承ください。</a:t>
            </a:r>
            <a:br>
              <a:rPr lang="en-US" altLang="ja-JP" sz="900" dirty="0">
                <a:solidFill>
                  <a:srgbClr val="404040"/>
                </a:solidFill>
                <a:latin typeface="ＭＳ ゴシック" pitchFamily="49" charset="-128"/>
                <a:ea typeface="ＭＳ ゴシック" pitchFamily="49" charset="-128"/>
              </a:rPr>
            </a:br>
            <a:r>
              <a:rPr lang="ja-JP" altLang="en-US" sz="900" dirty="0">
                <a:solidFill>
                  <a:srgbClr val="404040"/>
                </a:solidFill>
                <a:latin typeface="ＭＳ ゴシック" pitchFamily="49" charset="-128"/>
                <a:ea typeface="ＭＳ ゴシック" pitchFamily="49" charset="-128"/>
              </a:rPr>
              <a:t>　　　　　また、本申込書にご記入いただいたお客さまの情報は、当社ならびに当社グループが今後開催するセミナーの</a:t>
            </a:r>
            <a:br>
              <a:rPr lang="en-US" altLang="ja-JP" sz="900" dirty="0">
                <a:solidFill>
                  <a:srgbClr val="404040"/>
                </a:solidFill>
                <a:latin typeface="ＭＳ ゴシック" pitchFamily="49" charset="-128"/>
                <a:ea typeface="ＭＳ ゴシック" pitchFamily="49" charset="-128"/>
              </a:rPr>
            </a:br>
            <a:r>
              <a:rPr lang="ja-JP" altLang="en-US" sz="900" dirty="0">
                <a:solidFill>
                  <a:srgbClr val="404040"/>
                </a:solidFill>
                <a:latin typeface="ＭＳ ゴシック" pitchFamily="49" charset="-128"/>
                <a:ea typeface="ＭＳ ゴシック" pitchFamily="49" charset="-128"/>
              </a:rPr>
              <a:t>　　　　　ご案内や当セミナーに関連する保険商品・サービス等のご案内のために利用させていただくことがあります。　　　　　　　　</a:t>
            </a:r>
          </a:p>
        </p:txBody>
      </p:sp>
      <p:sp>
        <p:nvSpPr>
          <p:cNvPr id="18" name="テキスト ボックス 17">
            <a:extLst>
              <a:ext uri="{FF2B5EF4-FFF2-40B4-BE49-F238E27FC236}">
                <a16:creationId xmlns:a16="http://schemas.microsoft.com/office/drawing/2014/main" id="{44F0CF40-5445-4F90-AF2A-0F3636E848CC}"/>
              </a:ext>
            </a:extLst>
          </p:cNvPr>
          <p:cNvSpPr txBox="1"/>
          <p:nvPr/>
        </p:nvSpPr>
        <p:spPr bwMode="gray">
          <a:xfrm>
            <a:off x="2658695" y="8271903"/>
            <a:ext cx="3707728" cy="861774"/>
          </a:xfrm>
          <a:prstGeom prst="rect">
            <a:avLst/>
          </a:prstGeom>
          <a:noFill/>
        </p:spPr>
        <p:txBody>
          <a:bodyPr wrap="square">
            <a:spAutoFit/>
          </a:bodyPr>
          <a:lstStyle/>
          <a:p>
            <a:pPr>
              <a:defRPr/>
            </a:pPr>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＜主催＞</a:t>
            </a:r>
          </a:p>
          <a:p>
            <a:pPr>
              <a:defRPr/>
            </a:pPr>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　三井住友海上火災保険株式会社</a:t>
            </a:r>
            <a:endParaRPr lang="en-US" altLang="ja-JP" sz="1000" dirty="0">
              <a:solidFill>
                <a:schemeClr val="tx1">
                  <a:lumMod val="75000"/>
                  <a:lumOff val="25000"/>
                </a:schemeClr>
              </a:solidFill>
              <a:latin typeface="Meiryo UI" panose="020B0604030504040204" pitchFamily="50" charset="-128"/>
              <a:ea typeface="Meiryo UI" panose="020B0604030504040204" pitchFamily="50" charset="-128"/>
            </a:endParaRPr>
          </a:p>
          <a:p>
            <a:pPr>
              <a:defRPr/>
            </a:pPr>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　広域法人部　営業第二課</a:t>
            </a:r>
          </a:p>
          <a:p>
            <a:pPr>
              <a:defRPr/>
            </a:pPr>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　担当：平川・鈴木・宮崎</a:t>
            </a:r>
            <a:endParaRPr lang="en-US" altLang="ja-JP" sz="1000" dirty="0">
              <a:solidFill>
                <a:schemeClr val="tx1">
                  <a:lumMod val="75000"/>
                  <a:lumOff val="25000"/>
                </a:schemeClr>
              </a:solidFill>
              <a:latin typeface="Meiryo UI" panose="020B0604030504040204" pitchFamily="50" charset="-128"/>
              <a:ea typeface="Meiryo UI" panose="020B0604030504040204" pitchFamily="50" charset="-128"/>
            </a:endParaRPr>
          </a:p>
          <a:p>
            <a:pPr>
              <a:defRPr/>
            </a:pPr>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　メールアドレス：</a:t>
            </a:r>
            <a:r>
              <a:rPr lang="en-US" altLang="ja-JP" sz="1000" dirty="0">
                <a:solidFill>
                  <a:schemeClr val="tx1">
                    <a:lumMod val="75000"/>
                    <a:lumOff val="25000"/>
                  </a:schemeClr>
                </a:solidFill>
                <a:latin typeface="Meiryo UI" panose="020B0604030504040204" pitchFamily="50" charset="-128"/>
                <a:ea typeface="Meiryo UI" panose="020B0604030504040204" pitchFamily="50" charset="-128"/>
              </a:rPr>
              <a:t>t.hirakawa@ms-ins.com</a:t>
            </a:r>
            <a:endParaRPr lang="ja-JP" altLang="en-US" sz="1000" b="1" dirty="0">
              <a:solidFill>
                <a:schemeClr val="tx1">
                  <a:lumMod val="75000"/>
                  <a:lumOff val="25000"/>
                </a:schemeClr>
              </a:solidFill>
              <a:latin typeface="Meiryo UI" panose="020B0604030504040204" pitchFamily="50" charset="-128"/>
              <a:ea typeface="Meiryo UI" panose="020B0604030504040204" pitchFamily="50" charset="-128"/>
            </a:endParaRPr>
          </a:p>
        </p:txBody>
      </p:sp>
      <p:pic>
        <p:nvPicPr>
          <p:cNvPr id="19" name="図 18">
            <a:extLst>
              <a:ext uri="{FF2B5EF4-FFF2-40B4-BE49-F238E27FC236}">
                <a16:creationId xmlns:a16="http://schemas.microsoft.com/office/drawing/2014/main" id="{773A143F-DDDA-445F-B1D3-9C5B035F1055}"/>
              </a:ext>
            </a:extLst>
          </p:cNvPr>
          <p:cNvPicPr>
            <a:picLocks noChangeAspect="1"/>
          </p:cNvPicPr>
          <p:nvPr/>
        </p:nvPicPr>
        <p:blipFill>
          <a:blip r:embed="rId2"/>
          <a:stretch>
            <a:fillRect/>
          </a:stretch>
        </p:blipFill>
        <p:spPr>
          <a:xfrm>
            <a:off x="5692569" y="1797576"/>
            <a:ext cx="1095429" cy="1011117"/>
          </a:xfrm>
          <a:prstGeom prst="rect">
            <a:avLst/>
          </a:prstGeom>
        </p:spPr>
      </p:pic>
    </p:spTree>
    <p:extLst>
      <p:ext uri="{BB962C8B-B14F-4D97-AF65-F5344CB8AC3E}">
        <p14:creationId xmlns:p14="http://schemas.microsoft.com/office/powerpoint/2010/main" val="396166387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ExpireDateSaved xmlns="http://schemas.microsoft.com/sharepoint/v3" xsi:nil="true"/>
    <_dlc_ExpireDate xmlns="http://schemas.microsoft.com/sharepoint/v3">2025-06-27T11:10:20+00:00</_dlc_ExpireDate>
    <CheckInWF xmlns="ba2f0e47-da4c-4bf6-b6ef-1b377dc84d30">
      <Url>https://msadig.sharepoint.com/sites/AWM/private-site/_layouts/15/wrkstat.aspx?List=ba2f0e47-da4c-4bf6-b6ef-1b377dc84d30&amp;WorkflowInstanceName=a591f2c0-c4bb-4827-b637-ac32b83e12ad</Url>
      <Description>Check In</Description>
    </CheckInWF>
    <lcf76f155ced4ddcb4097134ff3c332f xmlns="ba2f0e47-da4c-4bf6-b6ef-1b377dc84d30">
      <Terms xmlns="http://schemas.microsoft.com/office/infopath/2007/PartnerControls"/>
    </lcf76f155ced4ddcb4097134ff3c332f>
    <TaxCatchAll xmlns="8349fad8-e354-40d7-aef4-5745aaa6303e" xsi:nil="true"/>
  </documentManagement>
</p:properties>
</file>

<file path=customXml/item2.xml><?xml version="1.0" encoding="utf-8"?>
<LongProperties xmlns="http://schemas.microsoft.com/office/2006/metadata/long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ドキュメント" ma:contentTypeID="0x0101000B40B1791CD60B40AAD0AA7D327C7616" ma:contentTypeVersion="" ma:contentTypeDescription="新しいドキュメントを作成します。" ma:contentTypeScope="" ma:versionID="ceb7300f7d0a87de91846d7878390d01">
  <xsd:schema xmlns:xsd="http://www.w3.org/2001/XMLSchema" xmlns:xs="http://www.w3.org/2001/XMLSchema" xmlns:p="http://schemas.microsoft.com/office/2006/metadata/properties" xmlns:ns1="http://schemas.microsoft.com/sharepoint/v3" xmlns:ns3="ba2f0e47-da4c-4bf6-b6ef-1b377dc84d30" xmlns:ns4="8349fad8-e354-40d7-aef4-5745aaa6303e" targetNamespace="http://schemas.microsoft.com/office/2006/metadata/properties" ma:root="true" ma:fieldsID="68c0136c6d25bbf073e162d3d8ca9f64" ns1:_="" ns3:_="" ns4:_="">
    <xsd:import namespace="http://schemas.microsoft.com/sharepoint/v3"/>
    <xsd:import namespace="ba2f0e47-da4c-4bf6-b6ef-1b377dc84d30"/>
    <xsd:import namespace="8349fad8-e354-40d7-aef4-5745aaa6303e"/>
    <xsd:element name="properties">
      <xsd:complexType>
        <xsd:sequence>
          <xsd:element name="documentManagement">
            <xsd:complexType>
              <xsd:all>
                <xsd:element ref="ns1:_dlc_ExpireDateSaved" minOccurs="0"/>
                <xsd:element ref="ns1:_dlc_ExpireDate" minOccurs="0"/>
                <xsd:element ref="ns1:_dlc_Exempt" minOccurs="0"/>
                <xsd:element ref="ns3:MediaServiceMetadata" minOccurs="0"/>
                <xsd:element ref="ns3:MediaServiceFastMetadata" minOccurs="0"/>
                <xsd:element ref="ns3:CheckInWF"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pireDateSaved" ma:index="8" nillable="true" ma:displayName="元の有効期限" ma:hidden="true" ma:internalName="_dlc_ExpireDateSaved" ma:readOnly="true">
      <xsd:simpleType>
        <xsd:restriction base="dms:DateTime"/>
      </xsd:simpleType>
    </xsd:element>
    <xsd:element name="_dlc_ExpireDate" ma:index="9" nillable="true" ma:displayName="期日" ma:description="" ma:hidden="true" ma:indexed="true" ma:internalName="_dlc_ExpireDate" ma:readOnly="true">
      <xsd:simpleType>
        <xsd:restriction base="dms:DateTime"/>
      </xsd:simpleType>
    </xsd:element>
    <xsd:element name="_dlc_Exempt" ma:index="10" nillable="true" ma:displayName="ポリシー適用除外"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2f0e47-da4c-4bf6-b6ef-1b377dc84d30"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CheckInWF" ma:index="15" nillable="true" ma:displayName="CheckInWF" ma:internalName="CheckInWF">
      <xsd:complexType>
        <xsd:complexContent>
          <xsd:extension base="dms:URL">
            <xsd:sequence>
              <xsd:element name="Url" type="dms:ValidUrl" minOccurs="0" nillable="true"/>
              <xsd:element name="Description" type="xsd:string" nillable="true"/>
            </xsd:sequence>
          </xsd:extension>
        </xsd:complexContent>
      </xsd:complex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DateTaken" ma:index="20" nillable="true" ma:displayName="MediaServiceDateTaken" ma:hidden="true" ma:internalName="MediaServiceDateTaken" ma:readOnly="true">
      <xsd:simpleType>
        <xsd:restriction base="dms:Text"/>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bdd2da45-39bc-404f-a7a0-51152ea7c95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349fad8-e354-40d7-aef4-5745aaa6303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1d2693e-b2b6-4f68-a00f-e90410db0a48}" ma:internalName="TaxCatchAll" ma:showField="CatchAllData" ma:web="8349fad8-e354-40d7-aef4-5745aaa6303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B8F06E8-9AB0-474C-8BE4-EDAF9A81F3F5}">
  <ds:schemaRefs>
    <ds:schemaRef ds:uri="http://purl.org/dc/elements/1.1/"/>
    <ds:schemaRef ds:uri="8349fad8-e354-40d7-aef4-5745aaa6303e"/>
    <ds:schemaRef ds:uri="http://schemas.microsoft.com/office/2006/metadata/properties"/>
    <ds:schemaRef ds:uri="http://purl.org/dc/terms/"/>
    <ds:schemaRef ds:uri="http://schemas.microsoft.com/sharepoint/v3"/>
    <ds:schemaRef ds:uri="http://schemas.microsoft.com/office/2006/documentManagement/types"/>
    <ds:schemaRef ds:uri="http://schemas.openxmlformats.org/package/2006/metadata/core-properties"/>
    <ds:schemaRef ds:uri="ba2f0e47-da4c-4bf6-b6ef-1b377dc84d30"/>
    <ds:schemaRef ds:uri="http://www.w3.org/XML/1998/namespace"/>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CCCF18FC-8B04-49AB-A1B1-29709A2A604B}">
  <ds:schemaRefs>
    <ds:schemaRef ds:uri="http://schemas.microsoft.com/office/2006/metadata/longProperties"/>
  </ds:schemaRefs>
</ds:datastoreItem>
</file>

<file path=customXml/itemProps3.xml><?xml version="1.0" encoding="utf-8"?>
<ds:datastoreItem xmlns:ds="http://schemas.openxmlformats.org/officeDocument/2006/customXml" ds:itemID="{04790EDA-BB02-4B75-96A4-3A10FF7D3813}">
  <ds:schemaRefs>
    <ds:schemaRef ds:uri="http://schemas.microsoft.com/sharepoint/v3/contenttype/forms"/>
  </ds:schemaRefs>
</ds:datastoreItem>
</file>

<file path=customXml/itemProps4.xml><?xml version="1.0" encoding="utf-8"?>
<ds:datastoreItem xmlns:ds="http://schemas.openxmlformats.org/officeDocument/2006/customXml" ds:itemID="{1822E875-46F6-4396-8D0D-2BC827AD3D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a2f0e47-da4c-4bf6-b6ef-1b377dc84d30"/>
    <ds:schemaRef ds:uri="8349fad8-e354-40d7-aef4-5745aaa630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5817</TotalTime>
  <Words>1010</Words>
  <Application>Microsoft Office PowerPoint</Application>
  <PresentationFormat>A4 210 x 297 mm</PresentationFormat>
  <Paragraphs>88</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HGP創英角ｺﾞｼｯｸUB</vt:lpstr>
      <vt:lpstr>Meiryo UI</vt:lpstr>
      <vt:lpstr>ＭＳ Ｐゴシック</vt:lpstr>
      <vt:lpstr>ＭＳ ゴシック</vt:lpstr>
      <vt:lpstr>Arial</vt:lpstr>
      <vt:lpstr>Calibri</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インターリスク総研</dc:creator>
  <cp:lastModifiedBy>mammoth7025@ybb.ne.jp</cp:lastModifiedBy>
  <cp:revision>446</cp:revision>
  <cp:lastPrinted>2024-08-27T09:03:19Z</cp:lastPrinted>
  <dcterms:created xsi:type="dcterms:W3CDTF">2014-04-17T00:21:00Z</dcterms:created>
  <dcterms:modified xsi:type="dcterms:W3CDTF">2024-08-27T09:04:10Z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ExpireDate">
    <vt:lpwstr>2022-04-04T17:15:46Z</vt:lpwstr>
  </property>
  <property fmtid="{D5CDD505-2E9C-101B-9397-08002B2CF9AE}" pid="3" name="ItemRetentionFormula">
    <vt:lpwstr>&lt;formula id="Microsoft.Office.RecordsManagement.PolicyFeatures.Expiration.Formula.BuiltIn"&gt;&lt;number&gt;2&lt;/number&gt;&lt;property&gt;Modified&lt;/property&gt;&lt;propertyId&gt;28cf69c5-fa48-462a-b5cd-27b6f9d2bd5f&lt;/propertyId&gt;&lt;period&gt;years&lt;/period&gt;&lt;/formula&gt;</vt:lpwstr>
  </property>
  <property fmtid="{D5CDD505-2E9C-101B-9397-08002B2CF9AE}" pid="4" name="_dlc_policyId">
    <vt:lpwstr>/sites/AWM/private-site/DocLib/02スタッフ_20お客さま２年</vt:lpwstr>
  </property>
  <property fmtid="{D5CDD505-2E9C-101B-9397-08002B2CF9AE}" pid="5" name="ContentTypeId">
    <vt:lpwstr>0x0101000B40B1791CD60B40AAD0AA7D327C7616</vt:lpwstr>
  </property>
  <property fmtid="{D5CDD505-2E9C-101B-9397-08002B2CF9AE}" pid="6" name="MediaServiceImageTags">
    <vt:lpwstr/>
  </property>
</Properties>
</file>